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35"/>
  </p:notesMasterIdLst>
  <p:handoutMasterIdLst>
    <p:handoutMasterId r:id="rId36"/>
  </p:handoutMasterIdLst>
  <p:sldIdLst>
    <p:sldId id="3158" r:id="rId2"/>
    <p:sldId id="2786" r:id="rId3"/>
    <p:sldId id="2420" r:id="rId4"/>
    <p:sldId id="1434" r:id="rId5"/>
    <p:sldId id="2787" r:id="rId6"/>
    <p:sldId id="3933" r:id="rId7"/>
    <p:sldId id="2433" r:id="rId8"/>
    <p:sldId id="2780" r:id="rId9"/>
    <p:sldId id="281" r:id="rId10"/>
    <p:sldId id="2434" r:id="rId11"/>
    <p:sldId id="2435" r:id="rId12"/>
    <p:sldId id="2771" r:id="rId13"/>
    <p:sldId id="2770" r:id="rId14"/>
    <p:sldId id="1419" r:id="rId15"/>
    <p:sldId id="2126" r:id="rId16"/>
    <p:sldId id="2790" r:id="rId17"/>
    <p:sldId id="3160" r:id="rId18"/>
    <p:sldId id="2772" r:id="rId19"/>
    <p:sldId id="2773" r:id="rId20"/>
    <p:sldId id="2774" r:id="rId21"/>
    <p:sldId id="3934" r:id="rId22"/>
    <p:sldId id="2735" r:id="rId23"/>
    <p:sldId id="1459" r:id="rId24"/>
    <p:sldId id="2781" r:id="rId25"/>
    <p:sldId id="2783" r:id="rId26"/>
    <p:sldId id="3161" r:id="rId27"/>
    <p:sldId id="2778" r:id="rId28"/>
    <p:sldId id="2782" r:id="rId29"/>
    <p:sldId id="2784" r:id="rId30"/>
    <p:sldId id="2785" r:id="rId31"/>
    <p:sldId id="3930" r:id="rId32"/>
    <p:sldId id="3929" r:id="rId33"/>
    <p:sldId id="3932" r:id="rId34"/>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ABE29-C770-4443-9695-94B7D2383D15}" type="doc">
      <dgm:prSet loTypeId="urn:microsoft.com/office/officeart/2005/8/layout/chart3" loCatId="cycle" qsTypeId="urn:microsoft.com/office/officeart/2005/8/quickstyle/simple2" qsCatId="simple" csTypeId="urn:microsoft.com/office/officeart/2005/8/colors/colorful4" csCatId="colorful" phldr="1"/>
      <dgm:spPr/>
      <dgm:t>
        <a:bodyPr/>
        <a:lstStyle/>
        <a:p>
          <a:endParaRPr lang="en-IN"/>
        </a:p>
      </dgm:t>
    </dgm:pt>
    <dgm:pt modelId="{855399DF-46D1-4F73-A6D1-23C53154B225}">
      <dgm:prSet phldrT="[Text]" custT="1"/>
      <dgm:spPr>
        <a:solidFill>
          <a:srgbClr val="A9D18E"/>
        </a:solidFill>
      </dgm:spPr>
      <dgm:t>
        <a:bodyPr/>
        <a:lstStyle/>
        <a:p>
          <a:endParaRPr lang="en-IN" sz="2400" dirty="0">
            <a:solidFill>
              <a:schemeClr val="tx1"/>
            </a:solidFill>
          </a:endParaRPr>
        </a:p>
      </dgm:t>
    </dgm:pt>
    <dgm:pt modelId="{38129161-918C-4088-8E14-F2B55F4B3B28}" type="parTrans" cxnId="{CFAECDE4-5B21-4FAD-90AA-BD1F03505990}">
      <dgm:prSet/>
      <dgm:spPr/>
      <dgm:t>
        <a:bodyPr/>
        <a:lstStyle/>
        <a:p>
          <a:endParaRPr lang="en-IN">
            <a:solidFill>
              <a:schemeClr val="tx1"/>
            </a:solidFill>
          </a:endParaRPr>
        </a:p>
      </dgm:t>
    </dgm:pt>
    <dgm:pt modelId="{38C122DC-9DEA-47A8-87B1-F7A87C1B2976}" type="sibTrans" cxnId="{CFAECDE4-5B21-4FAD-90AA-BD1F03505990}">
      <dgm:prSet/>
      <dgm:spPr/>
      <dgm:t>
        <a:bodyPr/>
        <a:lstStyle/>
        <a:p>
          <a:endParaRPr lang="en-IN">
            <a:solidFill>
              <a:schemeClr val="tx1"/>
            </a:solidFill>
          </a:endParaRPr>
        </a:p>
      </dgm:t>
    </dgm:pt>
    <dgm:pt modelId="{B1B4D749-6BA3-4D83-89B7-831FD75EEA4B}">
      <dgm:prSet phldrT="[Text]" custT="1"/>
      <dgm:spPr>
        <a:solidFill>
          <a:srgbClr val="FF0000">
            <a:alpha val="50000"/>
          </a:srgbClr>
        </a:solidFill>
      </dgm:spPr>
      <dgm:t>
        <a:bodyPr/>
        <a:lstStyle/>
        <a:p>
          <a:endParaRPr lang="en-IN" sz="2400" dirty="0">
            <a:solidFill>
              <a:schemeClr val="tx1"/>
            </a:solidFill>
          </a:endParaRPr>
        </a:p>
      </dgm:t>
    </dgm:pt>
    <dgm:pt modelId="{876E0F3E-B746-4E0A-A221-E85984CF8E61}" type="parTrans" cxnId="{185EFB8A-8F46-4683-B1DC-1DBF058DD202}">
      <dgm:prSet/>
      <dgm:spPr/>
      <dgm:t>
        <a:bodyPr/>
        <a:lstStyle/>
        <a:p>
          <a:endParaRPr lang="en-IN">
            <a:solidFill>
              <a:schemeClr val="tx1"/>
            </a:solidFill>
          </a:endParaRPr>
        </a:p>
      </dgm:t>
    </dgm:pt>
    <dgm:pt modelId="{F4DB5A4D-3808-405B-81A3-7047B67F562E}" type="sibTrans" cxnId="{185EFB8A-8F46-4683-B1DC-1DBF058DD202}">
      <dgm:prSet/>
      <dgm:spPr/>
      <dgm:t>
        <a:bodyPr/>
        <a:lstStyle/>
        <a:p>
          <a:endParaRPr lang="en-IN">
            <a:solidFill>
              <a:schemeClr val="tx1"/>
            </a:solidFill>
          </a:endParaRPr>
        </a:p>
      </dgm:t>
    </dgm:pt>
    <dgm:pt modelId="{CE85DB5C-FB26-4D21-B993-858672383579}">
      <dgm:prSet phldrT="[Text]" custT="1"/>
      <dgm:spPr>
        <a:solidFill>
          <a:srgbClr val="D2EAF5"/>
        </a:solidFill>
      </dgm:spPr>
      <dgm:t>
        <a:bodyPr/>
        <a:lstStyle/>
        <a:p>
          <a:endParaRPr lang="en-IN" sz="2400" dirty="0">
            <a:solidFill>
              <a:schemeClr val="tx1"/>
            </a:solidFill>
          </a:endParaRPr>
        </a:p>
      </dgm:t>
    </dgm:pt>
    <dgm:pt modelId="{63D03DF3-1D9E-4951-A3A4-703DFE61AD3D}" type="parTrans" cxnId="{3356B10D-FFA2-4468-ADC2-C5DA152633CD}">
      <dgm:prSet/>
      <dgm:spPr/>
      <dgm:t>
        <a:bodyPr/>
        <a:lstStyle/>
        <a:p>
          <a:endParaRPr lang="en-IN">
            <a:solidFill>
              <a:schemeClr val="tx1"/>
            </a:solidFill>
          </a:endParaRPr>
        </a:p>
      </dgm:t>
    </dgm:pt>
    <dgm:pt modelId="{C76D5356-1858-4C8D-BA26-3F4EA40B2F09}" type="sibTrans" cxnId="{3356B10D-FFA2-4468-ADC2-C5DA152633CD}">
      <dgm:prSet/>
      <dgm:spPr/>
      <dgm:t>
        <a:bodyPr/>
        <a:lstStyle/>
        <a:p>
          <a:endParaRPr lang="en-IN">
            <a:solidFill>
              <a:schemeClr val="tx1"/>
            </a:solidFill>
          </a:endParaRPr>
        </a:p>
      </dgm:t>
    </dgm:pt>
    <dgm:pt modelId="{A57066B0-94B0-4FAA-9689-7CE507F9E375}">
      <dgm:prSet custT="1"/>
      <dgm:spPr>
        <a:solidFill>
          <a:srgbClr val="A9D18E"/>
        </a:solidFill>
      </dgm:spPr>
      <dgm:t>
        <a:bodyPr/>
        <a:lstStyle/>
        <a:p>
          <a:endParaRPr lang="en-IN" sz="2400" dirty="0">
            <a:solidFill>
              <a:schemeClr val="tx1"/>
            </a:solidFill>
          </a:endParaRPr>
        </a:p>
      </dgm:t>
    </dgm:pt>
    <dgm:pt modelId="{412E2A15-E056-4EB9-9C7C-AAE52DD00747}" type="parTrans" cxnId="{AB4BDA1D-91CB-4E4B-939A-E8CD0CEFE3E6}">
      <dgm:prSet/>
      <dgm:spPr/>
      <dgm:t>
        <a:bodyPr/>
        <a:lstStyle/>
        <a:p>
          <a:endParaRPr lang="en-IN">
            <a:solidFill>
              <a:schemeClr val="tx1"/>
            </a:solidFill>
          </a:endParaRPr>
        </a:p>
      </dgm:t>
    </dgm:pt>
    <dgm:pt modelId="{610F20AD-87E9-4655-B706-A953C887EC2C}" type="sibTrans" cxnId="{AB4BDA1D-91CB-4E4B-939A-E8CD0CEFE3E6}">
      <dgm:prSet/>
      <dgm:spPr/>
      <dgm:t>
        <a:bodyPr/>
        <a:lstStyle/>
        <a:p>
          <a:endParaRPr lang="en-IN">
            <a:solidFill>
              <a:schemeClr val="tx1"/>
            </a:solidFill>
          </a:endParaRPr>
        </a:p>
      </dgm:t>
    </dgm:pt>
    <dgm:pt modelId="{83C74565-4EBD-4EF0-862C-DAF1DCC815C7}">
      <dgm:prSet custT="1"/>
      <dgm:spPr>
        <a:solidFill>
          <a:srgbClr val="FF0000">
            <a:alpha val="50000"/>
          </a:srgbClr>
        </a:solidFill>
        <a:ln w="76200">
          <a:solidFill>
            <a:schemeClr val="bg1"/>
          </a:solidFill>
        </a:ln>
      </dgm:spPr>
      <dgm:t>
        <a:bodyPr/>
        <a:lstStyle/>
        <a:p>
          <a:endParaRPr lang="en-IN" sz="2400" dirty="0">
            <a:solidFill>
              <a:schemeClr val="tx1"/>
            </a:solidFill>
          </a:endParaRPr>
        </a:p>
      </dgm:t>
    </dgm:pt>
    <dgm:pt modelId="{5FC1B815-F778-4E53-902B-BBD15D909203}" type="parTrans" cxnId="{BD849230-14A9-41C4-93E9-4DBB4DA81C8D}">
      <dgm:prSet/>
      <dgm:spPr/>
      <dgm:t>
        <a:bodyPr/>
        <a:lstStyle/>
        <a:p>
          <a:endParaRPr lang="en-IN">
            <a:solidFill>
              <a:schemeClr val="tx1"/>
            </a:solidFill>
          </a:endParaRPr>
        </a:p>
      </dgm:t>
    </dgm:pt>
    <dgm:pt modelId="{F9E58FDE-C9F2-48FF-8D18-993269F3A19D}" type="sibTrans" cxnId="{BD849230-14A9-41C4-93E9-4DBB4DA81C8D}">
      <dgm:prSet/>
      <dgm:spPr/>
      <dgm:t>
        <a:bodyPr/>
        <a:lstStyle/>
        <a:p>
          <a:endParaRPr lang="en-IN">
            <a:solidFill>
              <a:schemeClr val="tx1"/>
            </a:solidFill>
          </a:endParaRPr>
        </a:p>
      </dgm:t>
    </dgm:pt>
    <dgm:pt modelId="{F4A293D3-50F3-4885-9599-E4ADC9508504}">
      <dgm:prSet custT="1"/>
      <dgm:spPr>
        <a:solidFill>
          <a:schemeClr val="accent1">
            <a:lumMod val="40000"/>
            <a:lumOff val="60000"/>
          </a:schemeClr>
        </a:solidFill>
        <a:ln>
          <a:solidFill>
            <a:schemeClr val="bg1"/>
          </a:solidFill>
        </a:ln>
      </dgm:spPr>
      <dgm:t>
        <a:bodyPr/>
        <a:lstStyle/>
        <a:p>
          <a:endParaRPr lang="en-IN" sz="2400" dirty="0">
            <a:solidFill>
              <a:schemeClr val="tx1"/>
            </a:solidFill>
          </a:endParaRPr>
        </a:p>
      </dgm:t>
    </dgm:pt>
    <dgm:pt modelId="{1CD95B3C-33AB-4AC3-9832-8628F63681BA}" type="parTrans" cxnId="{2A96C241-E851-42C7-A642-421B9336B669}">
      <dgm:prSet/>
      <dgm:spPr/>
      <dgm:t>
        <a:bodyPr/>
        <a:lstStyle/>
        <a:p>
          <a:endParaRPr lang="en-IN">
            <a:solidFill>
              <a:schemeClr val="tx1"/>
            </a:solidFill>
          </a:endParaRPr>
        </a:p>
      </dgm:t>
    </dgm:pt>
    <dgm:pt modelId="{BBD050A7-AAE5-448F-A376-411541188D5B}" type="sibTrans" cxnId="{2A96C241-E851-42C7-A642-421B9336B669}">
      <dgm:prSet/>
      <dgm:spPr/>
      <dgm:t>
        <a:bodyPr/>
        <a:lstStyle/>
        <a:p>
          <a:endParaRPr lang="en-IN">
            <a:solidFill>
              <a:schemeClr val="tx1"/>
            </a:solidFill>
          </a:endParaRPr>
        </a:p>
      </dgm:t>
    </dgm:pt>
    <dgm:pt modelId="{9A3B031D-5764-4DAF-98F1-36F9C498D3EE}" type="pres">
      <dgm:prSet presAssocID="{543ABE29-C770-4443-9695-94B7D2383D15}" presName="compositeShape" presStyleCnt="0">
        <dgm:presLayoutVars>
          <dgm:chMax val="7"/>
          <dgm:dir/>
          <dgm:resizeHandles val="exact"/>
        </dgm:presLayoutVars>
      </dgm:prSet>
      <dgm:spPr/>
    </dgm:pt>
    <dgm:pt modelId="{0DAB9D0C-88DC-4306-BE29-F7463A529179}" type="pres">
      <dgm:prSet presAssocID="{543ABE29-C770-4443-9695-94B7D2383D15}" presName="wedge1" presStyleLbl="node1" presStyleIdx="0" presStyleCnt="6" custScaleX="99018" custScaleY="99041" custLinFactNeighborX="-2876" custLinFactNeighborY="5044"/>
      <dgm:spPr/>
    </dgm:pt>
    <dgm:pt modelId="{7C1C0F1D-98EB-4E6D-A7EF-259078CA9CE0}" type="pres">
      <dgm:prSet presAssocID="{543ABE29-C770-4443-9695-94B7D2383D15}" presName="wedge1Tx" presStyleLbl="node1" presStyleIdx="0" presStyleCnt="6">
        <dgm:presLayoutVars>
          <dgm:chMax val="0"/>
          <dgm:chPref val="0"/>
          <dgm:bulletEnabled val="1"/>
        </dgm:presLayoutVars>
      </dgm:prSet>
      <dgm:spPr/>
    </dgm:pt>
    <dgm:pt modelId="{1DEF8754-44A8-4A68-A88D-F01E43345627}" type="pres">
      <dgm:prSet presAssocID="{543ABE29-C770-4443-9695-94B7D2383D15}" presName="wedge2" presStyleLbl="node1" presStyleIdx="1" presStyleCnt="6" custLinFactNeighborX="-206" custLinFactNeighborY="206"/>
      <dgm:spPr/>
    </dgm:pt>
    <dgm:pt modelId="{DB3EA821-9D20-421D-8F5E-64756851421F}" type="pres">
      <dgm:prSet presAssocID="{543ABE29-C770-4443-9695-94B7D2383D15}" presName="wedge2Tx" presStyleLbl="node1" presStyleIdx="1" presStyleCnt="6">
        <dgm:presLayoutVars>
          <dgm:chMax val="0"/>
          <dgm:chPref val="0"/>
          <dgm:bulletEnabled val="1"/>
        </dgm:presLayoutVars>
      </dgm:prSet>
      <dgm:spPr/>
    </dgm:pt>
    <dgm:pt modelId="{1A79B2CC-BE1C-411D-A3CE-F142B9BFD8F8}" type="pres">
      <dgm:prSet presAssocID="{543ABE29-C770-4443-9695-94B7D2383D15}" presName="wedge3" presStyleLbl="node1" presStyleIdx="2" presStyleCnt="6"/>
      <dgm:spPr/>
    </dgm:pt>
    <dgm:pt modelId="{C4B32A60-D866-4EAB-84A6-575373259B21}" type="pres">
      <dgm:prSet presAssocID="{543ABE29-C770-4443-9695-94B7D2383D15}" presName="wedge3Tx" presStyleLbl="node1" presStyleIdx="2" presStyleCnt="6">
        <dgm:presLayoutVars>
          <dgm:chMax val="0"/>
          <dgm:chPref val="0"/>
          <dgm:bulletEnabled val="1"/>
        </dgm:presLayoutVars>
      </dgm:prSet>
      <dgm:spPr/>
    </dgm:pt>
    <dgm:pt modelId="{B337B003-BA0B-4DCE-8EDC-A9725869F59D}" type="pres">
      <dgm:prSet presAssocID="{543ABE29-C770-4443-9695-94B7D2383D15}" presName="wedge4" presStyleLbl="node1" presStyleIdx="3" presStyleCnt="6" custLinFactNeighborX="-5" custLinFactNeighborY="87"/>
      <dgm:spPr/>
    </dgm:pt>
    <dgm:pt modelId="{13355C4D-D899-4303-9CEB-B6916D165EF7}" type="pres">
      <dgm:prSet presAssocID="{543ABE29-C770-4443-9695-94B7D2383D15}" presName="wedge4Tx" presStyleLbl="node1" presStyleIdx="3" presStyleCnt="6">
        <dgm:presLayoutVars>
          <dgm:chMax val="0"/>
          <dgm:chPref val="0"/>
          <dgm:bulletEnabled val="1"/>
        </dgm:presLayoutVars>
      </dgm:prSet>
      <dgm:spPr/>
    </dgm:pt>
    <dgm:pt modelId="{68B78BA7-71D1-4E51-84D9-67579564C3C7}" type="pres">
      <dgm:prSet presAssocID="{543ABE29-C770-4443-9695-94B7D2383D15}" presName="wedge5" presStyleLbl="node1" presStyleIdx="4" presStyleCnt="6" custScaleX="101925" custLinFactNeighborX="372" custLinFactNeighborY="186"/>
      <dgm:spPr/>
    </dgm:pt>
    <dgm:pt modelId="{9B3134AF-EB71-4547-A889-30F92538B1A2}" type="pres">
      <dgm:prSet presAssocID="{543ABE29-C770-4443-9695-94B7D2383D15}" presName="wedge5Tx" presStyleLbl="node1" presStyleIdx="4" presStyleCnt="6">
        <dgm:presLayoutVars>
          <dgm:chMax val="0"/>
          <dgm:chPref val="0"/>
          <dgm:bulletEnabled val="1"/>
        </dgm:presLayoutVars>
      </dgm:prSet>
      <dgm:spPr/>
    </dgm:pt>
    <dgm:pt modelId="{F00E03F7-150F-4B01-8567-2417B954656F}" type="pres">
      <dgm:prSet presAssocID="{543ABE29-C770-4443-9695-94B7D2383D15}" presName="wedge6" presStyleLbl="node1" presStyleIdx="5" presStyleCnt="6"/>
      <dgm:spPr/>
    </dgm:pt>
    <dgm:pt modelId="{50149111-3395-4A85-ABD3-31095D824427}" type="pres">
      <dgm:prSet presAssocID="{543ABE29-C770-4443-9695-94B7D2383D15}" presName="wedge6Tx" presStyleLbl="node1" presStyleIdx="5" presStyleCnt="6">
        <dgm:presLayoutVars>
          <dgm:chMax val="0"/>
          <dgm:chPref val="0"/>
          <dgm:bulletEnabled val="1"/>
        </dgm:presLayoutVars>
      </dgm:prSet>
      <dgm:spPr/>
    </dgm:pt>
  </dgm:ptLst>
  <dgm:cxnLst>
    <dgm:cxn modelId="{B0CFA00D-F149-4666-880A-CB846B810A8E}" type="presOf" srcId="{F4A293D3-50F3-4885-9599-E4ADC9508504}" destId="{50149111-3395-4A85-ABD3-31095D824427}" srcOrd="1" destOrd="0" presId="urn:microsoft.com/office/officeart/2005/8/layout/chart3"/>
    <dgm:cxn modelId="{3356B10D-FFA2-4468-ADC2-C5DA152633CD}" srcId="{543ABE29-C770-4443-9695-94B7D2383D15}" destId="{CE85DB5C-FB26-4D21-B993-858672383579}" srcOrd="2" destOrd="0" parTransId="{63D03DF3-1D9E-4951-A3A4-703DFE61AD3D}" sibTransId="{C76D5356-1858-4C8D-BA26-3F4EA40B2F09}"/>
    <dgm:cxn modelId="{6BBDA312-EA8F-435B-93A0-17899F06BA23}" type="presOf" srcId="{83C74565-4EBD-4EF0-862C-DAF1DCC815C7}" destId="{68B78BA7-71D1-4E51-84D9-67579564C3C7}" srcOrd="0" destOrd="0" presId="urn:microsoft.com/office/officeart/2005/8/layout/chart3"/>
    <dgm:cxn modelId="{732FF51A-DFA9-4A22-ADE3-A98C4E8D6444}" type="presOf" srcId="{F4A293D3-50F3-4885-9599-E4ADC9508504}" destId="{F00E03F7-150F-4B01-8567-2417B954656F}" srcOrd="0" destOrd="0" presId="urn:microsoft.com/office/officeart/2005/8/layout/chart3"/>
    <dgm:cxn modelId="{AB4BDA1D-91CB-4E4B-939A-E8CD0CEFE3E6}" srcId="{543ABE29-C770-4443-9695-94B7D2383D15}" destId="{A57066B0-94B0-4FAA-9689-7CE507F9E375}" srcOrd="3" destOrd="0" parTransId="{412E2A15-E056-4EB9-9C7C-AAE52DD00747}" sibTransId="{610F20AD-87E9-4655-B706-A953C887EC2C}"/>
    <dgm:cxn modelId="{BD849230-14A9-41C4-93E9-4DBB4DA81C8D}" srcId="{543ABE29-C770-4443-9695-94B7D2383D15}" destId="{83C74565-4EBD-4EF0-862C-DAF1DCC815C7}" srcOrd="4" destOrd="0" parTransId="{5FC1B815-F778-4E53-902B-BBD15D909203}" sibTransId="{F9E58FDE-C9F2-48FF-8D18-993269F3A19D}"/>
    <dgm:cxn modelId="{2A96C241-E851-42C7-A642-421B9336B669}" srcId="{543ABE29-C770-4443-9695-94B7D2383D15}" destId="{F4A293D3-50F3-4885-9599-E4ADC9508504}" srcOrd="5" destOrd="0" parTransId="{1CD95B3C-33AB-4AC3-9832-8628F63681BA}" sibTransId="{BBD050A7-AAE5-448F-A376-411541188D5B}"/>
    <dgm:cxn modelId="{43E8596E-1DE2-4611-BFAB-7EC8C41516D3}" type="presOf" srcId="{543ABE29-C770-4443-9695-94B7D2383D15}" destId="{9A3B031D-5764-4DAF-98F1-36F9C498D3EE}" srcOrd="0" destOrd="0" presId="urn:microsoft.com/office/officeart/2005/8/layout/chart3"/>
    <dgm:cxn modelId="{6EEA327B-A104-4E6C-8E0D-BCB4672C65A0}" type="presOf" srcId="{83C74565-4EBD-4EF0-862C-DAF1DCC815C7}" destId="{9B3134AF-EB71-4547-A889-30F92538B1A2}" srcOrd="1" destOrd="0" presId="urn:microsoft.com/office/officeart/2005/8/layout/chart3"/>
    <dgm:cxn modelId="{185EFB8A-8F46-4683-B1DC-1DBF058DD202}" srcId="{543ABE29-C770-4443-9695-94B7D2383D15}" destId="{B1B4D749-6BA3-4D83-89B7-831FD75EEA4B}" srcOrd="1" destOrd="0" parTransId="{876E0F3E-B746-4E0A-A221-E85984CF8E61}" sibTransId="{F4DB5A4D-3808-405B-81A3-7047B67F562E}"/>
    <dgm:cxn modelId="{C97E9C9F-92FA-4CD0-840F-312F3207320D}" type="presOf" srcId="{CE85DB5C-FB26-4D21-B993-858672383579}" destId="{1A79B2CC-BE1C-411D-A3CE-F142B9BFD8F8}" srcOrd="0" destOrd="0" presId="urn:microsoft.com/office/officeart/2005/8/layout/chart3"/>
    <dgm:cxn modelId="{FDA36AA2-4EA1-4F7D-874D-A72C657B2F4D}" type="presOf" srcId="{B1B4D749-6BA3-4D83-89B7-831FD75EEA4B}" destId="{1DEF8754-44A8-4A68-A88D-F01E43345627}" srcOrd="0" destOrd="0" presId="urn:microsoft.com/office/officeart/2005/8/layout/chart3"/>
    <dgm:cxn modelId="{59F32BA7-5174-4E74-8690-4A1F2EB0176E}" type="presOf" srcId="{855399DF-46D1-4F73-A6D1-23C53154B225}" destId="{0DAB9D0C-88DC-4306-BE29-F7463A529179}" srcOrd="0" destOrd="0" presId="urn:microsoft.com/office/officeart/2005/8/layout/chart3"/>
    <dgm:cxn modelId="{EA3AEAB1-E3C3-422D-A939-F2DF024351D5}" type="presOf" srcId="{B1B4D749-6BA3-4D83-89B7-831FD75EEA4B}" destId="{DB3EA821-9D20-421D-8F5E-64756851421F}" srcOrd="1" destOrd="0" presId="urn:microsoft.com/office/officeart/2005/8/layout/chart3"/>
    <dgm:cxn modelId="{424070C5-6D7F-4500-82DA-55E54C6D4B6D}" type="presOf" srcId="{A57066B0-94B0-4FAA-9689-7CE507F9E375}" destId="{B337B003-BA0B-4DCE-8EDC-A9725869F59D}" srcOrd="0" destOrd="0" presId="urn:microsoft.com/office/officeart/2005/8/layout/chart3"/>
    <dgm:cxn modelId="{4377EDCF-8A13-4C4E-97EF-F5A21CF9A595}" type="presOf" srcId="{855399DF-46D1-4F73-A6D1-23C53154B225}" destId="{7C1C0F1D-98EB-4E6D-A7EF-259078CA9CE0}" srcOrd="1" destOrd="0" presId="urn:microsoft.com/office/officeart/2005/8/layout/chart3"/>
    <dgm:cxn modelId="{228E90D8-D02F-4076-A80E-1A071CB1FD54}" type="presOf" srcId="{A57066B0-94B0-4FAA-9689-7CE507F9E375}" destId="{13355C4D-D899-4303-9CEB-B6916D165EF7}" srcOrd="1" destOrd="0" presId="urn:microsoft.com/office/officeart/2005/8/layout/chart3"/>
    <dgm:cxn modelId="{CFAECDE4-5B21-4FAD-90AA-BD1F03505990}" srcId="{543ABE29-C770-4443-9695-94B7D2383D15}" destId="{855399DF-46D1-4F73-A6D1-23C53154B225}" srcOrd="0" destOrd="0" parTransId="{38129161-918C-4088-8E14-F2B55F4B3B28}" sibTransId="{38C122DC-9DEA-47A8-87B1-F7A87C1B2976}"/>
    <dgm:cxn modelId="{62A92AFC-DCB7-484D-BBAC-83BEEA81BA6F}" type="presOf" srcId="{CE85DB5C-FB26-4D21-B993-858672383579}" destId="{C4B32A60-D866-4EAB-84A6-575373259B21}" srcOrd="1" destOrd="0" presId="urn:microsoft.com/office/officeart/2005/8/layout/chart3"/>
    <dgm:cxn modelId="{E80810B1-FC53-4A10-854F-F2E64ED80FF6}" type="presParOf" srcId="{9A3B031D-5764-4DAF-98F1-36F9C498D3EE}" destId="{0DAB9D0C-88DC-4306-BE29-F7463A529179}" srcOrd="0" destOrd="0" presId="urn:microsoft.com/office/officeart/2005/8/layout/chart3"/>
    <dgm:cxn modelId="{493DCF99-01B7-4B49-8AC1-E0C955FD1D7C}" type="presParOf" srcId="{9A3B031D-5764-4DAF-98F1-36F9C498D3EE}" destId="{7C1C0F1D-98EB-4E6D-A7EF-259078CA9CE0}" srcOrd="1" destOrd="0" presId="urn:microsoft.com/office/officeart/2005/8/layout/chart3"/>
    <dgm:cxn modelId="{EC635AED-AF9F-45F9-B3F7-4EC35843FC67}" type="presParOf" srcId="{9A3B031D-5764-4DAF-98F1-36F9C498D3EE}" destId="{1DEF8754-44A8-4A68-A88D-F01E43345627}" srcOrd="2" destOrd="0" presId="urn:microsoft.com/office/officeart/2005/8/layout/chart3"/>
    <dgm:cxn modelId="{4464D9A3-174A-4822-AED0-CDA0042F2A92}" type="presParOf" srcId="{9A3B031D-5764-4DAF-98F1-36F9C498D3EE}" destId="{DB3EA821-9D20-421D-8F5E-64756851421F}" srcOrd="3" destOrd="0" presId="urn:microsoft.com/office/officeart/2005/8/layout/chart3"/>
    <dgm:cxn modelId="{222A846F-549F-4242-812E-7412AAB00303}" type="presParOf" srcId="{9A3B031D-5764-4DAF-98F1-36F9C498D3EE}" destId="{1A79B2CC-BE1C-411D-A3CE-F142B9BFD8F8}" srcOrd="4" destOrd="0" presId="urn:microsoft.com/office/officeart/2005/8/layout/chart3"/>
    <dgm:cxn modelId="{6AE1F575-1E26-47FB-86BE-5093F1DA516F}" type="presParOf" srcId="{9A3B031D-5764-4DAF-98F1-36F9C498D3EE}" destId="{C4B32A60-D866-4EAB-84A6-575373259B21}" srcOrd="5" destOrd="0" presId="urn:microsoft.com/office/officeart/2005/8/layout/chart3"/>
    <dgm:cxn modelId="{87D1378F-0516-404D-B3E9-930C2B7A008F}" type="presParOf" srcId="{9A3B031D-5764-4DAF-98F1-36F9C498D3EE}" destId="{B337B003-BA0B-4DCE-8EDC-A9725869F59D}" srcOrd="6" destOrd="0" presId="urn:microsoft.com/office/officeart/2005/8/layout/chart3"/>
    <dgm:cxn modelId="{31E9ACB1-9BAB-4AB0-BD67-27828F6BF720}" type="presParOf" srcId="{9A3B031D-5764-4DAF-98F1-36F9C498D3EE}" destId="{13355C4D-D899-4303-9CEB-B6916D165EF7}" srcOrd="7" destOrd="0" presId="urn:microsoft.com/office/officeart/2005/8/layout/chart3"/>
    <dgm:cxn modelId="{EA37FAD6-093C-4AF7-A65A-F25EBDAB4517}" type="presParOf" srcId="{9A3B031D-5764-4DAF-98F1-36F9C498D3EE}" destId="{68B78BA7-71D1-4E51-84D9-67579564C3C7}" srcOrd="8" destOrd="0" presId="urn:microsoft.com/office/officeart/2005/8/layout/chart3"/>
    <dgm:cxn modelId="{4E206AF3-367A-42BC-A80B-278BDE9B742F}" type="presParOf" srcId="{9A3B031D-5764-4DAF-98F1-36F9C498D3EE}" destId="{9B3134AF-EB71-4547-A889-30F92538B1A2}" srcOrd="9" destOrd="0" presId="urn:microsoft.com/office/officeart/2005/8/layout/chart3"/>
    <dgm:cxn modelId="{7323A0D8-0822-4433-A3C0-849C5344A97E}" type="presParOf" srcId="{9A3B031D-5764-4DAF-98F1-36F9C498D3EE}" destId="{F00E03F7-150F-4B01-8567-2417B954656F}" srcOrd="10" destOrd="0" presId="urn:microsoft.com/office/officeart/2005/8/layout/chart3"/>
    <dgm:cxn modelId="{D0FBDE42-D2FE-43F2-8F8E-FF0E15A7815C}" type="presParOf" srcId="{9A3B031D-5764-4DAF-98F1-36F9C498D3EE}" destId="{50149111-3395-4A85-ABD3-31095D824427}"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B9D0C-88DC-4306-BE29-F7463A529179}">
      <dsp:nvSpPr>
        <dsp:cNvPr id="0" name=""/>
        <dsp:cNvSpPr/>
      </dsp:nvSpPr>
      <dsp:spPr>
        <a:xfrm>
          <a:off x="3582907" y="660631"/>
          <a:ext cx="5348607" cy="5349850"/>
        </a:xfrm>
        <a:prstGeom prst="pie">
          <a:avLst>
            <a:gd name="adj1" fmla="val 16200000"/>
            <a:gd name="adj2" fmla="val 19800000"/>
          </a:avLst>
        </a:prstGeom>
        <a:solidFill>
          <a:srgbClr val="A9D18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dirty="0">
            <a:solidFill>
              <a:schemeClr val="tx1"/>
            </a:solidFill>
          </a:endParaRPr>
        </a:p>
      </dsp:txBody>
      <dsp:txXfrm>
        <a:off x="6314517" y="1233829"/>
        <a:ext cx="1560010" cy="1146396"/>
      </dsp:txXfrm>
    </dsp:sp>
    <dsp:sp modelId="{1DEF8754-44A8-4A68-A88D-F01E43345627}">
      <dsp:nvSpPr>
        <dsp:cNvPr id="0" name=""/>
        <dsp:cNvSpPr/>
      </dsp:nvSpPr>
      <dsp:spPr>
        <a:xfrm>
          <a:off x="3539845" y="651841"/>
          <a:ext cx="5401651" cy="5401651"/>
        </a:xfrm>
        <a:prstGeom prst="pie">
          <a:avLst>
            <a:gd name="adj1" fmla="val 19800000"/>
            <a:gd name="adj2" fmla="val 1800000"/>
          </a:avLst>
        </a:prstGeom>
        <a:solidFill>
          <a:srgbClr val="FF0000">
            <a:alpha val="50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dirty="0">
            <a:solidFill>
              <a:schemeClr val="tx1"/>
            </a:solidFill>
          </a:endParaRPr>
        </a:p>
      </dsp:txBody>
      <dsp:txXfrm>
        <a:off x="7237405" y="2806071"/>
        <a:ext cx="1633356" cy="1093191"/>
      </dsp:txXfrm>
    </dsp:sp>
    <dsp:sp modelId="{1A79B2CC-BE1C-411D-A3CE-F142B9BFD8F8}">
      <dsp:nvSpPr>
        <dsp:cNvPr id="0" name=""/>
        <dsp:cNvSpPr/>
      </dsp:nvSpPr>
      <dsp:spPr>
        <a:xfrm>
          <a:off x="3550973" y="640713"/>
          <a:ext cx="5401651" cy="5401651"/>
        </a:xfrm>
        <a:prstGeom prst="pie">
          <a:avLst>
            <a:gd name="adj1" fmla="val 1800000"/>
            <a:gd name="adj2" fmla="val 5400000"/>
          </a:avLst>
        </a:prstGeom>
        <a:solidFill>
          <a:srgbClr val="D2EAF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dirty="0">
            <a:solidFill>
              <a:schemeClr val="tx1"/>
            </a:solidFill>
          </a:endParaRPr>
        </a:p>
      </dsp:txBody>
      <dsp:txXfrm>
        <a:off x="6309674" y="4306120"/>
        <a:ext cx="1575481" cy="1157496"/>
      </dsp:txXfrm>
    </dsp:sp>
    <dsp:sp modelId="{B337B003-BA0B-4DCE-8EDC-A9725869F59D}">
      <dsp:nvSpPr>
        <dsp:cNvPr id="0" name=""/>
        <dsp:cNvSpPr/>
      </dsp:nvSpPr>
      <dsp:spPr>
        <a:xfrm>
          <a:off x="3550703" y="645413"/>
          <a:ext cx="5401651" cy="5401651"/>
        </a:xfrm>
        <a:prstGeom prst="pie">
          <a:avLst>
            <a:gd name="adj1" fmla="val 5400000"/>
            <a:gd name="adj2" fmla="val 9000000"/>
          </a:avLst>
        </a:prstGeom>
        <a:solidFill>
          <a:srgbClr val="A9D18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dirty="0">
            <a:solidFill>
              <a:schemeClr val="tx1"/>
            </a:solidFill>
          </a:endParaRPr>
        </a:p>
      </dsp:txBody>
      <dsp:txXfrm>
        <a:off x="4618172" y="4310819"/>
        <a:ext cx="1575481" cy="1157496"/>
      </dsp:txXfrm>
    </dsp:sp>
    <dsp:sp modelId="{68B78BA7-71D1-4E51-84D9-67579564C3C7}">
      <dsp:nvSpPr>
        <dsp:cNvPr id="0" name=""/>
        <dsp:cNvSpPr/>
      </dsp:nvSpPr>
      <dsp:spPr>
        <a:xfrm>
          <a:off x="3519076" y="650760"/>
          <a:ext cx="5505633" cy="5401651"/>
        </a:xfrm>
        <a:prstGeom prst="pie">
          <a:avLst>
            <a:gd name="adj1" fmla="val 9000000"/>
            <a:gd name="adj2" fmla="val 12600000"/>
          </a:avLst>
        </a:prstGeom>
        <a:solidFill>
          <a:srgbClr val="FF0000">
            <a:alpha val="50000"/>
          </a:srgbClr>
        </a:solidFill>
        <a:ln w="762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dirty="0">
            <a:solidFill>
              <a:schemeClr val="tx1"/>
            </a:solidFill>
          </a:endParaRPr>
        </a:p>
      </dsp:txBody>
      <dsp:txXfrm>
        <a:off x="3604282" y="2804991"/>
        <a:ext cx="1664798" cy="1093191"/>
      </dsp:txXfrm>
    </dsp:sp>
    <dsp:sp modelId="{F00E03F7-150F-4B01-8567-2417B954656F}">
      <dsp:nvSpPr>
        <dsp:cNvPr id="0" name=""/>
        <dsp:cNvSpPr/>
      </dsp:nvSpPr>
      <dsp:spPr>
        <a:xfrm>
          <a:off x="3550973" y="640713"/>
          <a:ext cx="5401651" cy="5401651"/>
        </a:xfrm>
        <a:prstGeom prst="pie">
          <a:avLst>
            <a:gd name="adj1" fmla="val 12600000"/>
            <a:gd name="adj2" fmla="val 16200000"/>
          </a:avLst>
        </a:prstGeom>
        <a:solidFill>
          <a:schemeClr val="accent1">
            <a:lumMod val="40000"/>
            <a:lumOff val="6000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IN" sz="2400" kern="1200" dirty="0">
            <a:solidFill>
              <a:schemeClr val="tx1"/>
            </a:solidFill>
          </a:endParaRPr>
        </a:p>
      </dsp:txBody>
      <dsp:txXfrm>
        <a:off x="4618442" y="1219462"/>
        <a:ext cx="1575481" cy="115749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3/12/2025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3/12/2025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a:t>
            </a:r>
            <a:r>
              <a:rPr lang="en-US" dirty="0">
                <a:sym typeface="Wingdings" panose="05000000000000000000" pitchFamily="2" charset="2"/>
              </a:rPr>
              <a:t> Self regulation and health</a:t>
            </a:r>
            <a:endParaRPr lang="en-IN" dirty="0"/>
          </a:p>
        </p:txBody>
      </p:sp>
    </p:spTree>
    <p:extLst>
      <p:ext uri="{BB962C8B-B14F-4D97-AF65-F5344CB8AC3E}">
        <p14:creationId xmlns:p14="http://schemas.microsoft.com/office/powerpoint/2010/main" val="345876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E6DAE33-71D5-4F87-BA2D-98619C65F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9BF04F-904D-4C82-8912-F4B17F2542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Who is the observer? Self or body?</a:t>
            </a:r>
          </a:p>
          <a:p>
            <a:r>
              <a:rPr lang="en-US" altLang="en-US"/>
              <a:t>Can you see that you are always active “imagination” is always going 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86DC7CB-3351-463A-A238-06B1ACD5F6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6D796AA-1CA5-4DBC-AEFD-C1F830F8DC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694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527A9D3-D17B-4B63-B6A9-8ACC39996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3B8DEC8-988D-4D26-A779-A04F4AE09D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Health </a:t>
            </a:r>
            <a:r>
              <a:rPr lang="en-US" dirty="0">
                <a:sym typeface="Wingdings" panose="05000000000000000000" pitchFamily="2" charset="2"/>
              </a:rPr>
              <a:t> Self regulation </a:t>
            </a:r>
            <a:r>
              <a:rPr lang="en-US">
                <a:sym typeface="Wingdings" panose="05000000000000000000" pitchFamily="2" charset="2"/>
              </a:rPr>
              <a:t>and health</a:t>
            </a:r>
            <a:endParaRPr lang="en-IN"/>
          </a:p>
        </p:txBody>
      </p:sp>
    </p:spTree>
    <p:extLst>
      <p:ext uri="{BB962C8B-B14F-4D97-AF65-F5344CB8AC3E}">
        <p14:creationId xmlns:p14="http://schemas.microsoft.com/office/powerpoint/2010/main" val="194163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1BAC8BD-8E0A-44F8-82E4-E723AC3C4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399F851-2C76-469E-806E-049AF609ED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Who is the observer? Self or body?</a:t>
            </a:r>
          </a:p>
          <a:p>
            <a:r>
              <a:rPr lang="en-US" altLang="en-US"/>
              <a:t>Can you see that you are always active “imagination” is always going 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064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 id="2147490837" r:id="rId9"/>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5FDA118-8BD8-46C5-B4E5-32FD1206A8EE}"/>
              </a:ext>
            </a:extLst>
          </p:cNvPr>
          <p:cNvSpPr>
            <a:spLocks noGrp="1"/>
          </p:cNvSpPr>
          <p:nvPr>
            <p:ph type="subTitle" idx="1"/>
          </p:nvPr>
        </p:nvSpPr>
        <p:spPr/>
        <p:txBody>
          <a:bodyPr/>
          <a:lstStyle/>
          <a:p>
            <a:endParaRPr lang="en-IN" dirty="0"/>
          </a:p>
        </p:txBody>
      </p:sp>
      <p:sp>
        <p:nvSpPr>
          <p:cNvPr id="9219" name="Title 3">
            <a:extLst>
              <a:ext uri="{FF2B5EF4-FFF2-40B4-BE49-F238E27FC236}">
                <a16:creationId xmlns:a16="http://schemas.microsoft.com/office/drawing/2014/main" id="{F1EF77F8-2BA5-4D6D-A9B6-E06C0A471D30}"/>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dirty="0">
                <a:latin typeface="Arial" panose="020B0604020202020204" pitchFamily="34" charset="0"/>
                <a:ea typeface="Calibri" panose="020F0502020204030204" pitchFamily="34" charset="0"/>
                <a:cs typeface="Mangal" panose="00000400000000000000" pitchFamily="2"/>
              </a:rPr>
              <a:t>Lecture 12</a:t>
            </a:r>
            <a:br>
              <a:rPr lang="en-US" altLang="en-US" dirty="0">
                <a:latin typeface="Arial" panose="020B0604020202020204" pitchFamily="34" charset="0"/>
                <a:ea typeface="Calibri" panose="020F0502020204030204" pitchFamily="34" charset="0"/>
                <a:cs typeface="Mangal" panose="00000400000000000000" pitchFamily="2"/>
              </a:rPr>
            </a:br>
            <a:r>
              <a:rPr lang="en-US" altLang="en-US" dirty="0">
                <a:latin typeface="Arial" panose="020B0604020202020204" pitchFamily="34" charset="0"/>
                <a:ea typeface="Calibri" panose="020F0502020204030204" pitchFamily="34" charset="0"/>
                <a:cs typeface="Mangal" panose="00000400000000000000" pitchFamily="2"/>
              </a:rPr>
              <a:t>Program for Self-regulation and Health</a:t>
            </a:r>
            <a:endParaRPr lang="en-US" altLang="en-US" dirty="0">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a:extLst>
              <a:ext uri="{FF2B5EF4-FFF2-40B4-BE49-F238E27FC236}">
                <a16:creationId xmlns:a16="http://schemas.microsoft.com/office/drawing/2014/main" id="{FC551323-D88B-4559-A222-8862366D429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anose="05050102010706020507" pitchFamily="18" charset="2"/>
              <a:buNone/>
            </a:pPr>
            <a:r>
              <a:rPr lang="en-IN" altLang="en-US" i="1">
                <a:solidFill>
                  <a:srgbClr val="1E00AA"/>
                </a:solidFill>
              </a:rPr>
              <a:t>Ensure adequate movement of the Body + production of physical facility</a:t>
            </a:r>
          </a:p>
          <a:p>
            <a:pPr marL="0" indent="0">
              <a:buFont typeface="Symbol" panose="05050102010706020507" pitchFamily="18" charset="2"/>
              <a:buNone/>
            </a:pPr>
            <a:endParaRPr lang="en-IN" altLang="en-US"/>
          </a:p>
          <a:p>
            <a:pPr marL="0" indent="0">
              <a:buFont typeface="Symbol" panose="05050102010706020507" pitchFamily="18" charset="2"/>
              <a:buNone/>
            </a:pPr>
            <a:r>
              <a:rPr lang="en-IN" altLang="en-US"/>
              <a:t>Examples:</a:t>
            </a:r>
          </a:p>
          <a:p>
            <a:pPr lvl="1"/>
            <a:r>
              <a:rPr lang="en-IN" altLang="en-US"/>
              <a:t>Sweeping and swabbing your room / house / hostel</a:t>
            </a:r>
          </a:p>
          <a:p>
            <a:pPr lvl="1"/>
            <a:r>
              <a:rPr lang="en-IN" altLang="en-US"/>
              <a:t>Kitchen gardening</a:t>
            </a:r>
          </a:p>
          <a:p>
            <a:pPr lvl="1"/>
            <a:r>
              <a:rPr lang="en-IN" altLang="en-US"/>
              <a:t>Cycling to your college and back…</a:t>
            </a:r>
            <a:endParaRPr lang="en-US" altLang="en-US"/>
          </a:p>
        </p:txBody>
      </p:sp>
      <p:sp>
        <p:nvSpPr>
          <p:cNvPr id="19459" name="Content Placeholder 1">
            <a:extLst>
              <a:ext uri="{FF2B5EF4-FFF2-40B4-BE49-F238E27FC236}">
                <a16:creationId xmlns:a16="http://schemas.microsoft.com/office/drawing/2014/main" id="{C84422BF-D07B-420C-A16F-F899969CDF0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anose="05050102010706020507" pitchFamily="18" charset="2"/>
              <a:buNone/>
            </a:pPr>
            <a:r>
              <a:rPr lang="en-IN" altLang="en-US" i="1">
                <a:solidFill>
                  <a:srgbClr val="1E00AA"/>
                </a:solidFill>
              </a:rPr>
              <a:t>Ensure adequate movement of the Body</a:t>
            </a:r>
          </a:p>
          <a:p>
            <a:pPr marL="0" indent="0">
              <a:buFont typeface="Symbol" panose="05050102010706020507" pitchFamily="18" charset="2"/>
              <a:buNone/>
            </a:pPr>
            <a:endParaRPr lang="en-IN" altLang="en-US"/>
          </a:p>
          <a:p>
            <a:pPr marL="0" indent="0">
              <a:buFont typeface="Symbol" panose="05050102010706020507" pitchFamily="18" charset="2"/>
              <a:buNone/>
            </a:pPr>
            <a:endParaRPr lang="en-IN" altLang="en-US"/>
          </a:p>
          <a:p>
            <a:pPr marL="0" indent="0">
              <a:buFont typeface="Symbol" panose="05050102010706020507" pitchFamily="18" charset="2"/>
              <a:buNone/>
            </a:pPr>
            <a:r>
              <a:rPr lang="en-IN" altLang="en-US"/>
              <a:t>Examples:</a:t>
            </a:r>
          </a:p>
          <a:p>
            <a:pPr lvl="1"/>
            <a:r>
              <a:rPr lang="en-IN" altLang="en-US"/>
              <a:t>Jogging outdoors</a:t>
            </a:r>
          </a:p>
          <a:p>
            <a:pPr lvl="1"/>
            <a:r>
              <a:rPr lang="en-IN" altLang="en-US"/>
              <a:t>Weight training in a gym</a:t>
            </a:r>
          </a:p>
          <a:p>
            <a:pPr lvl="1"/>
            <a:r>
              <a:rPr lang="en-IN" altLang="en-US"/>
              <a:t>Exercise cycling in a gym</a:t>
            </a:r>
          </a:p>
          <a:p>
            <a:pPr lvl="1"/>
            <a:r>
              <a:rPr lang="en-IN" altLang="en-US"/>
              <a:t>Recreational cycling outdoors</a:t>
            </a:r>
          </a:p>
          <a:p>
            <a:pPr marL="0" indent="0">
              <a:buFont typeface="Arial" panose="020B0604020202020204" pitchFamily="34" charset="0"/>
              <a:buNone/>
            </a:pPr>
            <a:endParaRPr lang="en-IN" altLang="en-US"/>
          </a:p>
        </p:txBody>
      </p:sp>
      <p:sp>
        <p:nvSpPr>
          <p:cNvPr id="19460" name="Title 1">
            <a:extLst>
              <a:ext uri="{FF2B5EF4-FFF2-40B4-BE49-F238E27FC236}">
                <a16:creationId xmlns:a16="http://schemas.microsoft.com/office/drawing/2014/main" id="{CE2CA2E8-7877-4167-9661-3B216C81465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Labour						 Exercise</a:t>
            </a:r>
            <a:endParaRPr lang="en-US" altLang="en-US"/>
          </a:p>
        </p:txBody>
      </p:sp>
      <p:cxnSp>
        <p:nvCxnSpPr>
          <p:cNvPr id="5" name="Straight Connector 4">
            <a:extLst>
              <a:ext uri="{FF2B5EF4-FFF2-40B4-BE49-F238E27FC236}">
                <a16:creationId xmlns:a16="http://schemas.microsoft.com/office/drawing/2014/main" id="{36ECB9EA-EF51-4C76-BAB9-71ABA2491641}"/>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a:extLst>
              <a:ext uri="{FF2B5EF4-FFF2-40B4-BE49-F238E27FC236}">
                <a16:creationId xmlns:a16="http://schemas.microsoft.com/office/drawing/2014/main" id="{09CC5DAB-59BC-468E-BE47-055D960C8BB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anose="05050102010706020507" pitchFamily="18" charset="2"/>
              <a:buNone/>
            </a:pPr>
            <a:r>
              <a:rPr lang="en-IN" altLang="en-US" i="1">
                <a:solidFill>
                  <a:srgbClr val="1E00AA"/>
                </a:solidFill>
              </a:rPr>
              <a:t>Postures for regulating internal and external body organs</a:t>
            </a:r>
          </a:p>
          <a:p>
            <a:pPr marL="0" indent="0">
              <a:buFont typeface="Symbol" panose="05050102010706020507" pitchFamily="18" charset="2"/>
              <a:buNone/>
            </a:pPr>
            <a:endParaRPr lang="en-IN" altLang="en-US"/>
          </a:p>
          <a:p>
            <a:pPr marL="0" indent="0">
              <a:buFont typeface="Symbol" panose="05050102010706020507" pitchFamily="18" charset="2"/>
              <a:buNone/>
            </a:pPr>
            <a:r>
              <a:rPr lang="en-IN" altLang="en-US"/>
              <a:t>Example: Yoga</a:t>
            </a:r>
          </a:p>
        </p:txBody>
      </p:sp>
      <p:sp>
        <p:nvSpPr>
          <p:cNvPr id="20483" name="Content Placeholder 1">
            <a:extLst>
              <a:ext uri="{FF2B5EF4-FFF2-40B4-BE49-F238E27FC236}">
                <a16:creationId xmlns:a16="http://schemas.microsoft.com/office/drawing/2014/main" id="{34713B7B-C672-4878-9834-2F41CDC5F10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i="1">
                <a:solidFill>
                  <a:srgbClr val="1E00AA"/>
                </a:solidFill>
              </a:rPr>
              <a:t>Regulated Breathing</a:t>
            </a:r>
          </a:p>
          <a:p>
            <a:pPr marL="0" indent="0">
              <a:buFont typeface="Symbol" panose="05050102010706020507" pitchFamily="18" charset="2"/>
              <a:buNone/>
            </a:pPr>
            <a:endParaRPr lang="en-IN" altLang="en-US"/>
          </a:p>
          <a:p>
            <a:pPr marL="0" indent="0">
              <a:buFont typeface="Symbol" panose="05050102010706020507" pitchFamily="18" charset="2"/>
              <a:buNone/>
            </a:pPr>
            <a:endParaRPr lang="en-IN" altLang="en-US"/>
          </a:p>
          <a:p>
            <a:pPr marL="0" indent="0">
              <a:buFont typeface="Symbol" panose="05050102010706020507" pitchFamily="18" charset="2"/>
              <a:buNone/>
            </a:pPr>
            <a:r>
              <a:rPr lang="en-IN" altLang="en-US"/>
              <a:t>Example: Pranayam</a:t>
            </a:r>
          </a:p>
          <a:p>
            <a:pPr marL="0" indent="0">
              <a:buFont typeface="Arial" panose="020B0604020202020204" pitchFamily="34" charset="0"/>
              <a:buNone/>
            </a:pPr>
            <a:endParaRPr lang="en-IN" altLang="en-US"/>
          </a:p>
        </p:txBody>
      </p:sp>
      <p:sp>
        <p:nvSpPr>
          <p:cNvPr id="20484" name="Title 1">
            <a:extLst>
              <a:ext uri="{FF2B5EF4-FFF2-40B4-BE49-F238E27FC236}">
                <a16:creationId xmlns:a16="http://schemas.microsoft.com/office/drawing/2014/main" id="{83835977-E769-4E72-BCA3-9030A455E97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Postures						Breathing</a:t>
            </a:r>
            <a:endParaRPr lang="en-US" altLang="en-US"/>
          </a:p>
        </p:txBody>
      </p:sp>
      <p:cxnSp>
        <p:nvCxnSpPr>
          <p:cNvPr id="5" name="Straight Connector 4">
            <a:extLst>
              <a:ext uri="{FF2B5EF4-FFF2-40B4-BE49-F238E27FC236}">
                <a16:creationId xmlns:a16="http://schemas.microsoft.com/office/drawing/2014/main" id="{E8FF637B-17A7-42A8-9AA3-024EED39F07D}"/>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a:extLst>
              <a:ext uri="{FF2B5EF4-FFF2-40B4-BE49-F238E27FC236}">
                <a16:creationId xmlns:a16="http://schemas.microsoft.com/office/drawing/2014/main" id="{2F80191C-6045-4107-8B53-F596710027C9}"/>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i="1">
                <a:solidFill>
                  <a:srgbClr val="1E00AA"/>
                </a:solidFill>
              </a:rPr>
              <a:t>For bringing body back to harmony from temporary disharmony</a:t>
            </a:r>
            <a:endParaRPr lang="hi-IN" altLang="en-US" i="1">
              <a:solidFill>
                <a:srgbClr val="1E00AA"/>
              </a:solidFill>
            </a:endParaRPr>
          </a:p>
          <a:p>
            <a:pPr marL="0" indent="0">
              <a:buFont typeface="Arial" panose="020B0604020202020204" pitchFamily="34" charset="0"/>
              <a:buNone/>
            </a:pPr>
            <a:endParaRPr lang="hi-IN" altLang="en-US" i="1">
              <a:solidFill>
                <a:srgbClr val="1E00AA"/>
              </a:solidFill>
            </a:endParaRPr>
          </a:p>
          <a:p>
            <a:pPr marL="0" indent="0">
              <a:buFont typeface="Arial" panose="020B0604020202020204" pitchFamily="34" charset="0"/>
              <a:buNone/>
            </a:pPr>
            <a:endParaRPr lang="hi-IN" altLang="en-US" i="1">
              <a:solidFill>
                <a:srgbClr val="1E00AA"/>
              </a:solidFill>
            </a:endParaRP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Examples:</a:t>
            </a:r>
          </a:p>
          <a:p>
            <a:pPr lvl="1"/>
            <a:r>
              <a:rPr lang="en-IN" altLang="en-US"/>
              <a:t>Home remedies</a:t>
            </a:r>
          </a:p>
          <a:p>
            <a:pPr lvl="1"/>
            <a:r>
              <a:rPr lang="en-IN" altLang="en-US"/>
              <a:t>Integrated systems of medicine</a:t>
            </a:r>
          </a:p>
          <a:p>
            <a:pPr marL="0" indent="0">
              <a:buFont typeface="Arial" panose="020B0604020202020204" pitchFamily="34" charset="0"/>
              <a:buNone/>
            </a:pPr>
            <a:endParaRPr lang="hi-IN" altLang="en-US" i="1">
              <a:solidFill>
                <a:srgbClr val="1E00AA"/>
              </a:solidFill>
            </a:endParaRPr>
          </a:p>
        </p:txBody>
      </p:sp>
      <p:sp>
        <p:nvSpPr>
          <p:cNvPr id="12291" name="Content Placeholder 5">
            <a:extLst>
              <a:ext uri="{FF2B5EF4-FFF2-40B4-BE49-F238E27FC236}">
                <a16:creationId xmlns:a16="http://schemas.microsoft.com/office/drawing/2014/main" id="{41566A10-3656-418B-8B8C-BDEA7E3A1191}"/>
              </a:ext>
            </a:extLst>
          </p:cNvPr>
          <p:cNvSpPr>
            <a:spLocks noGrp="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i="1" dirty="0">
                <a:solidFill>
                  <a:srgbClr val="1E00AA"/>
                </a:solidFill>
              </a:rPr>
              <a:t>Using a drug / machine to perform a body function that the body is no longer able to perform (dependence)</a:t>
            </a:r>
          </a:p>
          <a:p>
            <a:pPr>
              <a:buFont typeface="Arial" panose="020B0604020202020204" pitchFamily="34" charset="0"/>
              <a:buNone/>
              <a:defRPr/>
            </a:pPr>
            <a:endParaRPr lang="hi-IN" altLang="en-US" i="1" dirty="0">
              <a:solidFill>
                <a:srgbClr val="1E00AA"/>
              </a:solidFill>
            </a:endParaRPr>
          </a:p>
          <a:p>
            <a:pPr marL="0" indent="0">
              <a:buFont typeface="Arial" panose="020B0604020202020204" pitchFamily="34" charset="0"/>
              <a:buNone/>
              <a:defRPr/>
            </a:pPr>
            <a:endParaRPr lang="hi-IN" altLang="en-US" dirty="0"/>
          </a:p>
          <a:p>
            <a:pPr marL="0" indent="0">
              <a:buFont typeface="Arial" panose="020B0604020202020204" pitchFamily="34" charset="0"/>
              <a:buNone/>
              <a:defRPr/>
            </a:pPr>
            <a:endParaRPr lang="hi-IN" altLang="en-US" dirty="0"/>
          </a:p>
          <a:p>
            <a:pPr marL="0" indent="0">
              <a:buFont typeface="Arial" panose="020B0604020202020204" pitchFamily="34" charset="0"/>
              <a:buNone/>
              <a:defRPr/>
            </a:pPr>
            <a:r>
              <a:rPr lang="en-IN" altLang="en-US" dirty="0"/>
              <a:t>Examples:</a:t>
            </a:r>
          </a:p>
          <a:p>
            <a:pPr lvl="1">
              <a:defRPr/>
            </a:pPr>
            <a:r>
              <a:rPr lang="en-IN" altLang="en-US" dirty="0"/>
              <a:t>Insulin</a:t>
            </a:r>
          </a:p>
          <a:p>
            <a:pPr lvl="1">
              <a:defRPr/>
            </a:pPr>
            <a:r>
              <a:rPr lang="en-IN" altLang="en-US" dirty="0"/>
              <a:t>Dialysis</a:t>
            </a:r>
          </a:p>
          <a:p>
            <a:pPr lvl="1">
              <a:defRPr/>
            </a:pPr>
            <a:r>
              <a:rPr lang="en-IN" altLang="en-US" dirty="0"/>
              <a:t>Ventilator</a:t>
            </a:r>
          </a:p>
          <a:p>
            <a:pPr marL="0" indent="0">
              <a:buFont typeface="Arial" panose="020B0604020202020204" pitchFamily="34" charset="0"/>
              <a:buNone/>
              <a:defRPr/>
            </a:pPr>
            <a:endParaRPr lang="hi-IN" altLang="en-US" dirty="0"/>
          </a:p>
          <a:p>
            <a:pPr marL="0" indent="0">
              <a:buFont typeface="Arial" panose="020B0604020202020204" pitchFamily="34" charset="0"/>
              <a:buNone/>
              <a:defRPr/>
            </a:pPr>
            <a:endParaRPr lang="en-IN" altLang="en-US" dirty="0"/>
          </a:p>
          <a:p>
            <a:pPr>
              <a:buFont typeface="Arial" panose="020B0604020202020204" pitchFamily="34" charset="0"/>
              <a:buNone/>
              <a:defRPr/>
            </a:pPr>
            <a:endParaRPr lang="hi-IN" altLang="en-US" i="1" dirty="0">
              <a:solidFill>
                <a:srgbClr val="1E00AA"/>
              </a:solidFill>
            </a:endParaRPr>
          </a:p>
          <a:p>
            <a:pPr>
              <a:buFont typeface="Arial" panose="020B0604020202020204" pitchFamily="34" charset="0"/>
              <a:buNone/>
              <a:defRPr/>
            </a:pPr>
            <a:endParaRPr lang="hi-IN" altLang="en-US" i="1" dirty="0">
              <a:solidFill>
                <a:srgbClr val="1E00AA"/>
              </a:solidFill>
            </a:endParaRPr>
          </a:p>
          <a:p>
            <a:pPr>
              <a:buFont typeface="Arial" panose="020B0604020202020204" pitchFamily="34" charset="0"/>
              <a:buNone/>
              <a:defRPr/>
            </a:pPr>
            <a:endParaRPr lang="hi-IN" altLang="en-US" i="1" dirty="0">
              <a:solidFill>
                <a:srgbClr val="1E00AA"/>
              </a:solidFill>
            </a:endParaRPr>
          </a:p>
          <a:p>
            <a:pPr>
              <a:buFont typeface="Arial" panose="020B0604020202020204" pitchFamily="34" charset="0"/>
              <a:buNone/>
              <a:defRPr/>
            </a:pPr>
            <a:endParaRPr lang="hi-IN" altLang="en-US" i="1" dirty="0">
              <a:solidFill>
                <a:srgbClr val="1E00AA"/>
              </a:solidFill>
            </a:endParaRPr>
          </a:p>
          <a:p>
            <a:pPr>
              <a:buFont typeface="Arial" panose="020B0604020202020204" pitchFamily="34" charset="0"/>
              <a:buNone/>
              <a:defRPr/>
            </a:pPr>
            <a:endParaRPr lang="en-IN" altLang="en-US" i="1" dirty="0">
              <a:solidFill>
                <a:srgbClr val="1E00AA"/>
              </a:solidFill>
            </a:endParaRPr>
          </a:p>
          <a:p>
            <a:pPr>
              <a:buFont typeface="Symbol" panose="05050102010706020507" pitchFamily="18" charset="2"/>
              <a:buNone/>
              <a:defRPr/>
            </a:pPr>
            <a:endParaRPr lang="en-US" altLang="en-US" b="1" dirty="0">
              <a:cs typeface="Arial" panose="020B0604020202020204" pitchFamily="34" charset="0"/>
            </a:endParaRPr>
          </a:p>
        </p:txBody>
      </p:sp>
      <p:sp>
        <p:nvSpPr>
          <p:cNvPr id="21508" name="Title 3">
            <a:extLst>
              <a:ext uri="{FF2B5EF4-FFF2-40B4-BE49-F238E27FC236}">
                <a16:creationId xmlns:a16="http://schemas.microsoft.com/office/drawing/2014/main" id="{86FEDB46-6A5E-422D-B609-DE7FEE2ACA6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Medicine</a:t>
            </a:r>
            <a:endParaRPr lang="en-GB" altLang="en-US"/>
          </a:p>
        </p:txBody>
      </p:sp>
      <p:cxnSp>
        <p:nvCxnSpPr>
          <p:cNvPr id="7" name="Straight Connector 6">
            <a:extLst>
              <a:ext uri="{FF2B5EF4-FFF2-40B4-BE49-F238E27FC236}">
                <a16:creationId xmlns:a16="http://schemas.microsoft.com/office/drawing/2014/main" id="{86723DA3-2564-46D7-A953-5EC38BA4875D}"/>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510" name="Title 3">
            <a:extLst>
              <a:ext uri="{FF2B5EF4-FFF2-40B4-BE49-F238E27FC236}">
                <a16:creationId xmlns:a16="http://schemas.microsoft.com/office/drawing/2014/main" id="{81286EC6-98FD-4020-96A8-26ED05690DED}"/>
              </a:ext>
            </a:extLst>
          </p:cNvPr>
          <p:cNvSpPr txBox="1">
            <a:spLocks/>
          </p:cNvSpPr>
          <p:nvPr/>
        </p:nvSpPr>
        <p:spPr bwMode="auto">
          <a:xfrm>
            <a:off x="6181725" y="33338"/>
            <a:ext cx="4333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2200" b="1">
                <a:solidFill>
                  <a:srgbClr val="FFFFFF"/>
                </a:solidFill>
              </a:rPr>
              <a:t>Treatment</a:t>
            </a:r>
            <a:endParaRPr lang="en-GB" altLang="en-US" sz="2200" b="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DEFFDB-8BCF-EFAE-D37C-FC27687A215B}"/>
              </a:ext>
            </a:extLst>
          </p:cNvPr>
          <p:cNvSpPr/>
          <p:nvPr/>
        </p:nvSpPr>
        <p:spPr bwMode="auto">
          <a:xfrm>
            <a:off x="925513" y="685800"/>
            <a:ext cx="80660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A28D60BE-4139-F71E-48A2-0A3056856D4F}"/>
              </a:ext>
            </a:extLst>
          </p:cNvPr>
          <p:cNvSpPr/>
          <p:nvPr/>
        </p:nvSpPr>
        <p:spPr bwMode="auto">
          <a:xfrm>
            <a:off x="4572000" y="4359275"/>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4E086AE3-EDB3-0E37-A429-FE04C34C2094}"/>
              </a:ext>
            </a:extLst>
          </p:cNvPr>
          <p:cNvSpPr/>
          <p:nvPr/>
        </p:nvSpPr>
        <p:spPr bwMode="auto">
          <a:xfrm>
            <a:off x="914400" y="4359275"/>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749" name="Title 1">
            <a:extLst>
              <a:ext uri="{FF2B5EF4-FFF2-40B4-BE49-F238E27FC236}">
                <a16:creationId xmlns:a16="http://schemas.microsoft.com/office/drawing/2014/main" id="{CCD18691-A400-27A5-888B-5A36148E4D03}"/>
              </a:ext>
            </a:extLst>
          </p:cNvPr>
          <p:cNvSpPr>
            <a:spLocks noGrp="1"/>
          </p:cNvSpPr>
          <p:nvPr>
            <p:ph type="title"/>
          </p:nvPr>
        </p:nvSpPr>
        <p:spPr bwMode="auto">
          <a:xfrm>
            <a:off x="0" y="76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Program</a:t>
            </a:r>
            <a:r>
              <a:rPr lang="hi-IN" altLang="en-US"/>
              <a:t> – </a:t>
            </a:r>
            <a:r>
              <a:rPr lang="en-IN" altLang="en-US"/>
              <a:t>Priority</a:t>
            </a:r>
            <a:endParaRPr lang="en-US" altLang="en-US"/>
          </a:p>
        </p:txBody>
      </p:sp>
      <p:sp>
        <p:nvSpPr>
          <p:cNvPr id="3" name="Rectangle 2">
            <a:extLst>
              <a:ext uri="{FF2B5EF4-FFF2-40B4-BE49-F238E27FC236}">
                <a16:creationId xmlns:a16="http://schemas.microsoft.com/office/drawing/2014/main" id="{2F93C321-4674-33CC-360C-E139D278C859}"/>
              </a:ext>
            </a:extLst>
          </p:cNvPr>
          <p:cNvSpPr/>
          <p:nvPr/>
        </p:nvSpPr>
        <p:spPr>
          <a:xfrm>
            <a:off x="3627438" y="700088"/>
            <a:ext cx="5364162" cy="747712"/>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2" name="Rectangle 11">
            <a:extLst>
              <a:ext uri="{FF2B5EF4-FFF2-40B4-BE49-F238E27FC236}">
                <a16:creationId xmlns:a16="http://schemas.microsoft.com/office/drawing/2014/main" id="{C04533BB-C1E5-B56A-BBDF-FD8555BFC96C}"/>
              </a:ext>
            </a:extLst>
          </p:cNvPr>
          <p:cNvSpPr/>
          <p:nvPr/>
        </p:nvSpPr>
        <p:spPr>
          <a:xfrm>
            <a:off x="914400" y="928688"/>
            <a:ext cx="1828800" cy="9779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3" name="Rectangle 12">
            <a:extLst>
              <a:ext uri="{FF2B5EF4-FFF2-40B4-BE49-F238E27FC236}">
                <a16:creationId xmlns:a16="http://schemas.microsoft.com/office/drawing/2014/main" id="{746B0D86-88F4-814E-25D7-9A2F6131A722}"/>
              </a:ext>
            </a:extLst>
          </p:cNvPr>
          <p:cNvSpPr/>
          <p:nvPr/>
        </p:nvSpPr>
        <p:spPr>
          <a:xfrm>
            <a:off x="2754313" y="928688"/>
            <a:ext cx="869950" cy="5334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31753" name="Text Placeholder 2">
            <a:extLst>
              <a:ext uri="{FF2B5EF4-FFF2-40B4-BE49-F238E27FC236}">
                <a16:creationId xmlns:a16="http://schemas.microsoft.com/office/drawing/2014/main" id="{A6387EF6-5BDC-74F0-68A1-F14FE8FA28C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spcBef>
                <a:spcPct val="0"/>
              </a:spcBef>
              <a:buFont typeface="Wingdings" pitchFamily="2" charset="2"/>
              <a:buNone/>
            </a:pPr>
            <a:endParaRPr altLang="en-US" sz="2200" dirty="0">
              <a:solidFill>
                <a:srgbClr val="FFFF00"/>
              </a:solidFill>
            </a:endParaRPr>
          </a:p>
          <a:p>
            <a:pPr marL="685800" lvl="1" indent="-457200">
              <a:spcBef>
                <a:spcPct val="0"/>
              </a:spcBef>
              <a:buFont typeface="Wingdings" pitchFamily="2" charset="2"/>
              <a:buNone/>
            </a:pPr>
            <a:r>
              <a:rPr altLang="en-US" sz="2200" b="1" dirty="0">
                <a:solidFill>
                  <a:srgbClr val="FFFF00"/>
                </a:solidFill>
              </a:rPr>
              <a:t>		</a:t>
            </a:r>
            <a:r>
              <a:rPr altLang="en-US" sz="2200" b="1" dirty="0"/>
              <a:t>1    Intake	and	Routine (Lifestyle)</a:t>
            </a:r>
          </a:p>
          <a:p>
            <a:pPr marL="685800" lvl="1" indent="-457200">
              <a:spcBef>
                <a:spcPct val="0"/>
              </a:spcBef>
              <a:buFont typeface="Wingdings" pitchFamily="2" charset="2"/>
              <a:buNone/>
            </a:pPr>
            <a:endParaRPr altLang="en-US" sz="1000" b="1" dirty="0"/>
          </a:p>
          <a:p>
            <a:pPr marL="685800" lvl="1" indent="-457200">
              <a:spcBef>
                <a:spcPct val="0"/>
              </a:spcBef>
              <a:buFont typeface="Wingdings" pitchFamily="2" charset="2"/>
              <a:buNone/>
            </a:pPr>
            <a:r>
              <a:rPr altLang="en-US" sz="2200" b="1" dirty="0"/>
              <a:t>		2    </a:t>
            </a:r>
            <a:r>
              <a:rPr altLang="en-US" sz="2200" b="1" dirty="0" err="1"/>
              <a:t>Labour</a:t>
            </a:r>
            <a:r>
              <a:rPr altLang="en-US" sz="2200" b="1" dirty="0"/>
              <a:t> </a:t>
            </a:r>
            <a:r>
              <a:rPr altLang="en-US" sz="2200" dirty="0"/>
              <a:t>	and	Exercise</a:t>
            </a:r>
          </a:p>
          <a:p>
            <a:pPr marL="685800" lvl="1" indent="-457200">
              <a:spcBef>
                <a:spcPct val="0"/>
              </a:spcBef>
              <a:buFont typeface="Wingdings" pitchFamily="2" charset="2"/>
              <a:buNone/>
            </a:pPr>
            <a:endParaRPr altLang="en-US" sz="1000" dirty="0"/>
          </a:p>
          <a:p>
            <a:pPr marL="685800" lvl="1" indent="-457200">
              <a:spcBef>
                <a:spcPct val="0"/>
              </a:spcBef>
              <a:buFont typeface="Wingdings" pitchFamily="2" charset="2"/>
              <a:buNone/>
            </a:pPr>
            <a:r>
              <a:rPr altLang="en-US" sz="2200" dirty="0"/>
              <a:t>		3    Postures for regulating </a:t>
            </a:r>
            <a:r>
              <a:rPr lang="en-ZW" altLang="en-US" sz="2200" dirty="0"/>
              <a:t>internal &amp; external body organs </a:t>
            </a:r>
            <a:r>
              <a:rPr altLang="en-US" sz="2200" dirty="0"/>
              <a:t>	</a:t>
            </a:r>
            <a:r>
              <a:rPr lang="en-ZW" altLang="en-US" sz="2200" dirty="0"/>
              <a:t>  and</a:t>
            </a:r>
            <a:endParaRPr lang="hi-IN" altLang="en-US" sz="2200" dirty="0"/>
          </a:p>
          <a:p>
            <a:pPr marL="685800" lvl="1" indent="-457200">
              <a:spcBef>
                <a:spcPct val="0"/>
              </a:spcBef>
              <a:buFont typeface="Wingdings" pitchFamily="2" charset="2"/>
              <a:buNone/>
            </a:pPr>
            <a:r>
              <a:rPr lang="hi-IN" altLang="en-US" sz="2200" dirty="0"/>
              <a:t>		      </a:t>
            </a:r>
            <a:r>
              <a:rPr lang="en-ZW" altLang="en-US" sz="2200" dirty="0"/>
              <a:t>Regulated Breathing</a:t>
            </a:r>
          </a:p>
          <a:p>
            <a:pPr marL="685800" lvl="1" indent="-457200">
              <a:spcBef>
                <a:spcPct val="0"/>
              </a:spcBef>
              <a:buFont typeface="Wingdings" pitchFamily="2" charset="2"/>
              <a:buNone/>
            </a:pPr>
            <a:r>
              <a:rPr lang="en-ZW" altLang="en-US" sz="1000" dirty="0"/>
              <a:t>		        </a:t>
            </a:r>
            <a:endParaRPr altLang="en-US" sz="10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r>
              <a:rPr altLang="en-US" sz="2200" dirty="0">
                <a:solidFill>
                  <a:schemeClr val="bg1"/>
                </a:solidFill>
              </a:rPr>
              <a:t>		4    Medicine</a:t>
            </a:r>
            <a:r>
              <a:rPr altLang="en-US" sz="2200" dirty="0"/>
              <a:t> 		and 	</a:t>
            </a:r>
            <a:r>
              <a:rPr altLang="en-US" sz="2200" dirty="0">
                <a:solidFill>
                  <a:schemeClr val="bg1"/>
                </a:solidFill>
              </a:rPr>
              <a:t>Treatment</a:t>
            </a:r>
          </a:p>
        </p:txBody>
      </p:sp>
      <p:sp>
        <p:nvSpPr>
          <p:cNvPr id="31754" name="TextBox 4">
            <a:extLst>
              <a:ext uri="{FF2B5EF4-FFF2-40B4-BE49-F238E27FC236}">
                <a16:creationId xmlns:a16="http://schemas.microsoft.com/office/drawing/2014/main" id="{9750FAC3-5ECE-6714-3B78-921CEF973F2F}"/>
              </a:ext>
            </a:extLst>
          </p:cNvPr>
          <p:cNvSpPr txBox="1">
            <a:spLocks noChangeArrowheads="1"/>
          </p:cNvSpPr>
          <p:nvPr/>
        </p:nvSpPr>
        <p:spPr bwMode="auto">
          <a:xfrm>
            <a:off x="838200"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31755" name="TextBox 8">
            <a:extLst>
              <a:ext uri="{FF2B5EF4-FFF2-40B4-BE49-F238E27FC236}">
                <a16:creationId xmlns:a16="http://schemas.microsoft.com/office/drawing/2014/main" id="{FF232B76-CEA3-97FB-AAD6-69F883FE7444}"/>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(B) For bringing body back to harmony from temporary disharmony</a:t>
            </a:r>
            <a:endParaRPr lang="en-US" altLang="en-US">
              <a:solidFill>
                <a:srgbClr val="FFFFFF"/>
              </a:solidFill>
            </a:endParaRPr>
          </a:p>
        </p:txBody>
      </p:sp>
      <p:sp>
        <p:nvSpPr>
          <p:cNvPr id="31756" name="TextBox 9">
            <a:extLst>
              <a:ext uri="{FF2B5EF4-FFF2-40B4-BE49-F238E27FC236}">
                <a16:creationId xmlns:a16="http://schemas.microsoft.com/office/drawing/2014/main" id="{584B960B-62EF-7460-03AC-2D1F220A7ACA}"/>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(C) Dependence on drug / machine to perform a body function</a:t>
            </a:r>
          </a:p>
          <a:p>
            <a:endParaRPr lang="en-US" altLang="en-US">
              <a:solidFill>
                <a:srgbClr val="FFFFFF"/>
              </a:solidFill>
            </a:endParaRPr>
          </a:p>
        </p:txBody>
      </p:sp>
      <p:sp>
        <p:nvSpPr>
          <p:cNvPr id="14" name="Oval 5">
            <a:extLst>
              <a:ext uri="{FF2B5EF4-FFF2-40B4-BE49-F238E27FC236}">
                <a16:creationId xmlns:a16="http://schemas.microsoft.com/office/drawing/2014/main" id="{FA2DB993-5AC1-5601-537A-A22EACBCABE8}"/>
              </a:ext>
            </a:extLst>
          </p:cNvPr>
          <p:cNvSpPr/>
          <p:nvPr/>
        </p:nvSpPr>
        <p:spPr>
          <a:xfrm>
            <a:off x="8501063" y="1366838"/>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prstClr val="white"/>
                </a:solidFill>
              </a:rPr>
              <a:t>1</a:t>
            </a:r>
            <a:r>
              <a:rPr lang="en-US" dirty="0">
                <a:solidFill>
                  <a:prstClr val="white"/>
                </a:solidFill>
              </a:rPr>
              <a:t>b</a:t>
            </a:r>
          </a:p>
        </p:txBody>
      </p:sp>
      <p:sp>
        <p:nvSpPr>
          <p:cNvPr id="15" name="Oval 14">
            <a:extLst>
              <a:ext uri="{FF2B5EF4-FFF2-40B4-BE49-F238E27FC236}">
                <a16:creationId xmlns:a16="http://schemas.microsoft.com/office/drawing/2014/main" id="{280F2866-CA99-3CF4-F200-2560E2368825}"/>
              </a:ext>
            </a:extLst>
          </p:cNvPr>
          <p:cNvSpPr/>
          <p:nvPr/>
        </p:nvSpPr>
        <p:spPr>
          <a:xfrm>
            <a:off x="203200" y="871538"/>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1</a:t>
            </a:r>
          </a:p>
        </p:txBody>
      </p:sp>
      <p:sp>
        <p:nvSpPr>
          <p:cNvPr id="16" name="Oval 15">
            <a:extLst>
              <a:ext uri="{FF2B5EF4-FFF2-40B4-BE49-F238E27FC236}">
                <a16:creationId xmlns:a16="http://schemas.microsoft.com/office/drawing/2014/main" id="{6DA0FC01-3573-36DB-44C1-88EF07C69F66}"/>
              </a:ext>
            </a:extLst>
          </p:cNvPr>
          <p:cNvSpPr/>
          <p:nvPr/>
        </p:nvSpPr>
        <p:spPr>
          <a:xfrm>
            <a:off x="20320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2</a:t>
            </a:r>
          </a:p>
        </p:txBody>
      </p:sp>
      <p:sp>
        <p:nvSpPr>
          <p:cNvPr id="17" name="Oval 4">
            <a:extLst>
              <a:ext uri="{FF2B5EF4-FFF2-40B4-BE49-F238E27FC236}">
                <a16:creationId xmlns:a16="http://schemas.microsoft.com/office/drawing/2014/main" id="{E120F41F-EEF3-5A2F-2705-3A1C376385DE}"/>
              </a:ext>
            </a:extLst>
          </p:cNvPr>
          <p:cNvSpPr/>
          <p:nvPr/>
        </p:nvSpPr>
        <p:spPr>
          <a:xfrm>
            <a:off x="382905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3</a:t>
            </a:r>
          </a:p>
        </p:txBody>
      </p:sp>
      <p:sp>
        <p:nvSpPr>
          <p:cNvPr id="18" name="Oval 5">
            <a:extLst>
              <a:ext uri="{FF2B5EF4-FFF2-40B4-BE49-F238E27FC236}">
                <a16:creationId xmlns:a16="http://schemas.microsoft.com/office/drawing/2014/main" id="{278C7235-DF37-8B06-2B27-AFD6E7DA9A47}"/>
              </a:ext>
            </a:extLst>
          </p:cNvPr>
          <p:cNvSpPr/>
          <p:nvPr/>
        </p:nvSpPr>
        <p:spPr>
          <a:xfrm>
            <a:off x="8501063" y="55245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prstClr val="white"/>
                </a:solidFill>
              </a:rPr>
              <a:t>1</a:t>
            </a:r>
            <a:r>
              <a:rPr lang="en-US" dirty="0">
                <a:solidFill>
                  <a:prstClr val="white"/>
                </a:solidFill>
              </a:rPr>
              <a:t>a</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3B9F9DC-6AE7-4218-A0B9-31E619BF95D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3" name="Text Placeholder 2">
            <a:extLst>
              <a:ext uri="{FF2B5EF4-FFF2-40B4-BE49-F238E27FC236}">
                <a16:creationId xmlns:a16="http://schemas.microsoft.com/office/drawing/2014/main" id="{C0164F61-3AFF-4B4B-9710-A2D8933518CF}"/>
              </a:ext>
            </a:extLst>
          </p:cNvPr>
          <p:cNvSpPr>
            <a:spLocks noGrp="1"/>
          </p:cNvSpPr>
          <p:nvPr>
            <p:ph type="body" sz="quarter" idx="13"/>
          </p:nvPr>
        </p:nvSpPr>
        <p:spPr>
          <a:prstGeom prst="rect">
            <a:avLst/>
          </a:prstGeom>
        </p:spPr>
        <p:txBody>
          <a:bodyPr>
            <a:normAutofit/>
          </a:bodyPr>
          <a:lstStyle/>
          <a:p>
            <a:pPr>
              <a:buFont typeface="Symbol" pitchFamily="18" charset="2"/>
              <a:buNone/>
              <a:defRPr/>
            </a:pPr>
            <a:r>
              <a:rPr lang="en-IN" dirty="0"/>
              <a:t>The Self and the Body are in Harmony when there is a feeling of Self-regulation in the Self and Health in the Body</a:t>
            </a:r>
          </a:p>
          <a:p>
            <a:pPr lvl="1">
              <a:defRPr/>
            </a:pPr>
            <a:r>
              <a:rPr lang="en-IN" dirty="0"/>
              <a:t>Self-regulation = Feeling of responsibility toward the body – for Nurturing, Protection and Right Utilization of the Body</a:t>
            </a:r>
          </a:p>
          <a:p>
            <a:pPr lvl="1">
              <a:defRPr/>
            </a:pPr>
            <a:r>
              <a:rPr lang="en-IN" dirty="0"/>
              <a:t>Health = The body acts according to Self and parts of the body are in harmony (in order)</a:t>
            </a:r>
          </a:p>
          <a:p>
            <a:pPr marL="0" indent="0">
              <a:buFont typeface="Symbol" pitchFamily="18" charset="2"/>
              <a:buNone/>
              <a:defRPr/>
            </a:pPr>
            <a:endParaRPr lang="en-IN" dirty="0"/>
          </a:p>
          <a:p>
            <a:pPr marL="0" indent="0">
              <a:buFont typeface="Symbol" pitchFamily="18" charset="2"/>
              <a:buNone/>
              <a:defRPr/>
            </a:pPr>
            <a:r>
              <a:rPr lang="en-IN" b="1" dirty="0"/>
              <a:t>Program</a:t>
            </a:r>
          </a:p>
        </p:txBody>
      </p:sp>
      <p:pic>
        <p:nvPicPr>
          <p:cNvPr id="24580" name="Picture 3">
            <a:extLst>
              <a:ext uri="{FF2B5EF4-FFF2-40B4-BE49-F238E27FC236}">
                <a16:creationId xmlns:a16="http://schemas.microsoft.com/office/drawing/2014/main" id="{6B73BE73-F02A-4E4D-B1CE-F48660509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276" b="23335"/>
          <a:stretch>
            <a:fillRect/>
          </a:stretch>
        </p:blipFill>
        <p:spPr bwMode="auto">
          <a:xfrm>
            <a:off x="0" y="3189288"/>
            <a:ext cx="67818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a:extLst>
              <a:ext uri="{FF2B5EF4-FFF2-40B4-BE49-F238E27FC236}">
                <a16:creationId xmlns:a16="http://schemas.microsoft.com/office/drawing/2014/main" id="{7F89EAB5-B375-4BC5-9969-A1FA9E1DB673}"/>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2C7E53C-C3DB-46D6-BF56-D9273AE59B9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Practice Session</a:t>
            </a:r>
          </a:p>
        </p:txBody>
      </p:sp>
      <p:sp>
        <p:nvSpPr>
          <p:cNvPr id="3" name="Text Placeholder 2">
            <a:extLst>
              <a:ext uri="{FF2B5EF4-FFF2-40B4-BE49-F238E27FC236}">
                <a16:creationId xmlns:a16="http://schemas.microsoft.com/office/drawing/2014/main" id="{826BF6FA-7B4C-4424-9830-E6DCFC4D2532}"/>
              </a:ext>
            </a:extLst>
          </p:cNvPr>
          <p:cNvSpPr>
            <a:spLocks noGrp="1"/>
          </p:cNvSpPr>
          <p:nvPr>
            <p:ph type="body" sz="quarter" idx="13"/>
          </p:nvPr>
        </p:nvSpPr>
        <p:spPr/>
        <p:txBody>
          <a:bodyPr>
            <a:normAutofit fontScale="92500" lnSpcReduction="10000"/>
          </a:bodyPr>
          <a:lstStyle/>
          <a:p>
            <a:pPr marL="0" indent="0">
              <a:buFont typeface="Symbol" pitchFamily="18" charset="2"/>
              <a:buNone/>
              <a:defRPr/>
            </a:pPr>
            <a:r>
              <a:t>In the last 3 years, recall the times that your body has been ill (in disharmony). What steps were taken to restore the harmony of the Body?</a:t>
            </a: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r>
              <a:t>What kind of daily schedule would you have with a strong feeling of self-regulation?</a:t>
            </a:r>
          </a:p>
          <a:p>
            <a:pPr marL="0" indent="0">
              <a:buFont typeface="Symbol" pitchFamily="18" charset="2"/>
              <a:buNone/>
              <a:defRPr/>
            </a:pPr>
            <a:r>
              <a:t>Approximately how much time would you allocate for keeping your body in good health through: </a:t>
            </a:r>
            <a:endParaRPr lang="en-IN"/>
          </a:p>
          <a:p>
            <a:pPr lvl="1">
              <a:defRPr/>
            </a:pPr>
            <a:r>
              <a:t>Healthy intake (food, air, water, sunlight, etc.)</a:t>
            </a:r>
            <a:endParaRPr lang="en-IN"/>
          </a:p>
          <a:p>
            <a:pPr lvl="1">
              <a:defRPr/>
            </a:pPr>
            <a:r>
              <a:t>Timings for upkeep of the Body (sleeping and waking up time, excretion, bathing, etc.)</a:t>
            </a:r>
            <a:endParaRPr lang="en-IN"/>
          </a:p>
          <a:p>
            <a:pPr lvl="1">
              <a:defRPr/>
            </a:pPr>
            <a:r>
              <a:rPr err="1"/>
              <a:t>Labour</a:t>
            </a:r>
            <a:r>
              <a:t> (production of physical facility)</a:t>
            </a:r>
            <a:endParaRPr lang="en-IN"/>
          </a:p>
          <a:p>
            <a:pPr lvl="1">
              <a:defRPr/>
            </a:pPr>
            <a:r>
              <a:t>Exercise</a:t>
            </a:r>
            <a:endParaRPr lang="en-IN"/>
          </a:p>
          <a:p>
            <a:pPr lvl="1">
              <a:defRPr/>
            </a:pPr>
            <a:r>
              <a:t>Balancing internal and external organs of body</a:t>
            </a:r>
            <a:endParaRPr lang="en-IN"/>
          </a:p>
          <a:p>
            <a:pPr lvl="1">
              <a:defRPr/>
            </a:pPr>
            <a:r>
              <a:t>Regulating breathing of body</a:t>
            </a:r>
            <a:endParaRPr lang="en-IN"/>
          </a:p>
          <a:p>
            <a:pPr marL="0" indent="0">
              <a:buFont typeface="Symbol" pitchFamily="18" charset="2"/>
              <a:buNone/>
              <a:defRPr/>
            </a:pPr>
            <a:r>
              <a:t>(Of course, you need to keep adequate time for studying, understanding, learning, </a:t>
            </a:r>
            <a:r>
              <a:rPr err="1"/>
              <a:t>behaviour</a:t>
            </a:r>
            <a:r>
              <a:t>, work etc.)</a:t>
            </a:r>
            <a:endParaRPr lang="en-IN"/>
          </a:p>
          <a:p>
            <a:pPr marL="0" indent="0">
              <a:buFont typeface="Symbol" pitchFamily="18" charset="2"/>
              <a:buNone/>
              <a:defRPr/>
            </a:pPr>
            <a:endParaRPr sz="1100"/>
          </a:p>
          <a:p>
            <a:pPr marL="0" indent="0">
              <a:buFont typeface="Symbol" pitchFamily="18" charset="2"/>
              <a:buNone/>
              <a:defRPr/>
            </a:pPr>
            <a:r>
              <a:t>Do you think this schedule will make you more productive or less productive? What conclusions do you draw from this exercise?</a:t>
            </a:r>
            <a:endParaRPr lang="en-IN"/>
          </a:p>
          <a:p>
            <a:pPr>
              <a:defRPr/>
            </a:pPr>
            <a:endParaRPr lang="en-IN"/>
          </a:p>
        </p:txBody>
      </p:sp>
      <p:graphicFrame>
        <p:nvGraphicFramePr>
          <p:cNvPr id="4" name="Table 3">
            <a:extLst>
              <a:ext uri="{FF2B5EF4-FFF2-40B4-BE49-F238E27FC236}">
                <a16:creationId xmlns:a16="http://schemas.microsoft.com/office/drawing/2014/main" id="{39565C50-A4F6-43FF-9594-4958FD65E562}"/>
              </a:ext>
            </a:extLst>
          </p:cNvPr>
          <p:cNvGraphicFramePr>
            <a:graphicFrameLocks noGrp="1"/>
          </p:cNvGraphicFramePr>
          <p:nvPr/>
        </p:nvGraphicFramePr>
        <p:xfrm>
          <a:off x="304800" y="1219200"/>
          <a:ext cx="11734799" cy="762000"/>
        </p:xfrm>
        <a:graphic>
          <a:graphicData uri="http://schemas.openxmlformats.org/drawingml/2006/table">
            <a:tbl>
              <a:tblPr firstRow="1" firstCol="1" bandRow="1">
                <a:tableStyleId>{5C22544A-7EE6-4342-B048-85BDC9FD1C3A}</a:tableStyleId>
              </a:tblPr>
              <a:tblGrid>
                <a:gridCol w="1319327">
                  <a:extLst>
                    <a:ext uri="{9D8B030D-6E8A-4147-A177-3AD203B41FA5}">
                      <a16:colId xmlns:a16="http://schemas.microsoft.com/office/drawing/2014/main" val="20000"/>
                    </a:ext>
                  </a:extLst>
                </a:gridCol>
                <a:gridCol w="2191578">
                  <a:extLst>
                    <a:ext uri="{9D8B030D-6E8A-4147-A177-3AD203B41FA5}">
                      <a16:colId xmlns:a16="http://schemas.microsoft.com/office/drawing/2014/main" val="20001"/>
                    </a:ext>
                  </a:extLst>
                </a:gridCol>
                <a:gridCol w="4861155">
                  <a:extLst>
                    <a:ext uri="{9D8B030D-6E8A-4147-A177-3AD203B41FA5}">
                      <a16:colId xmlns:a16="http://schemas.microsoft.com/office/drawing/2014/main" val="20002"/>
                    </a:ext>
                  </a:extLst>
                </a:gridCol>
                <a:gridCol w="1623392">
                  <a:extLst>
                    <a:ext uri="{9D8B030D-6E8A-4147-A177-3AD203B41FA5}">
                      <a16:colId xmlns:a16="http://schemas.microsoft.com/office/drawing/2014/main" val="20003"/>
                    </a:ext>
                  </a:extLst>
                </a:gridCol>
                <a:gridCol w="1739347">
                  <a:extLst>
                    <a:ext uri="{9D8B030D-6E8A-4147-A177-3AD203B41FA5}">
                      <a16:colId xmlns:a16="http://schemas.microsoft.com/office/drawing/2014/main" val="20004"/>
                    </a:ext>
                  </a:extLst>
                </a:gridCol>
              </a:tblGrid>
              <a:tr h="510853">
                <a:tc>
                  <a:txBody>
                    <a:bodyPr/>
                    <a:lstStyle/>
                    <a:p>
                      <a:pPr marL="0" marR="0" algn="just">
                        <a:lnSpc>
                          <a:spcPct val="107000"/>
                        </a:lnSpc>
                        <a:spcBef>
                          <a:spcPts val="0"/>
                        </a:spcBef>
                        <a:spcAft>
                          <a:spcPts val="0"/>
                        </a:spcAft>
                      </a:pPr>
                      <a:r>
                        <a:rPr lang="en-US" sz="1600" dirty="0">
                          <a:solidFill>
                            <a:schemeClr val="tx1"/>
                          </a:solidFill>
                          <a:effectLst/>
                        </a:rPr>
                        <a:t>Date(s)</a:t>
                      </a:r>
                      <a:endParaRPr lang="en-IN" sz="1600" dirty="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07000"/>
                        </a:lnSpc>
                        <a:spcBef>
                          <a:spcPts val="0"/>
                        </a:spcBef>
                        <a:spcAft>
                          <a:spcPts val="0"/>
                        </a:spcAft>
                      </a:pPr>
                      <a:r>
                        <a:rPr lang="en-US" sz="1600">
                          <a:solidFill>
                            <a:schemeClr val="tx1"/>
                          </a:solidFill>
                          <a:effectLst/>
                        </a:rPr>
                        <a:t>Illness or disharmony</a:t>
                      </a:r>
                      <a:endParaRPr lang="en-IN" sz="160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07000"/>
                        </a:lnSpc>
                        <a:spcBef>
                          <a:spcPts val="0"/>
                        </a:spcBef>
                        <a:spcAft>
                          <a:spcPts val="0"/>
                        </a:spcAft>
                      </a:pPr>
                      <a:r>
                        <a:rPr lang="en-US" sz="1600">
                          <a:solidFill>
                            <a:schemeClr val="tx1"/>
                          </a:solidFill>
                          <a:effectLst/>
                        </a:rPr>
                        <a:t>Type (Accident, viral infection, bacterial infection, lifestyle related disorder, any other)</a:t>
                      </a:r>
                      <a:endParaRPr lang="en-IN" sz="160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07000"/>
                        </a:lnSpc>
                        <a:spcBef>
                          <a:spcPts val="0"/>
                        </a:spcBef>
                        <a:spcAft>
                          <a:spcPts val="0"/>
                        </a:spcAft>
                      </a:pPr>
                      <a:r>
                        <a:rPr lang="en-US" sz="1600">
                          <a:solidFill>
                            <a:schemeClr val="tx1"/>
                          </a:solidFill>
                          <a:effectLst/>
                        </a:rPr>
                        <a:t>Steps taken</a:t>
                      </a:r>
                      <a:endParaRPr lang="en-IN" sz="160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07000"/>
                        </a:lnSpc>
                        <a:spcBef>
                          <a:spcPts val="0"/>
                        </a:spcBef>
                        <a:spcAft>
                          <a:spcPts val="0"/>
                        </a:spcAft>
                      </a:pPr>
                      <a:r>
                        <a:rPr lang="en-US" sz="1600">
                          <a:solidFill>
                            <a:schemeClr val="tx1"/>
                          </a:solidFill>
                          <a:effectLst/>
                        </a:rPr>
                        <a:t>Root Cause</a:t>
                      </a:r>
                      <a:endParaRPr lang="en-IN" sz="160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0000"/>
                  </a:ext>
                </a:extLst>
              </a:tr>
              <a:tr h="251147">
                <a:tc>
                  <a:txBody>
                    <a:bodyPr/>
                    <a:lstStyle/>
                    <a:p>
                      <a:pPr marL="0" marR="0" algn="just">
                        <a:lnSpc>
                          <a:spcPct val="107000"/>
                        </a:lnSpc>
                        <a:spcBef>
                          <a:spcPts val="0"/>
                        </a:spcBef>
                        <a:spcAft>
                          <a:spcPts val="0"/>
                        </a:spcAft>
                      </a:pPr>
                      <a:r>
                        <a:rPr lang="en-US" sz="1600">
                          <a:solidFill>
                            <a:schemeClr val="tx1"/>
                          </a:solidFill>
                          <a:effectLst/>
                        </a:rPr>
                        <a:t> </a:t>
                      </a:r>
                      <a:endParaRPr lang="en-IN" sz="160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07000"/>
                        </a:lnSpc>
                        <a:spcBef>
                          <a:spcPts val="0"/>
                        </a:spcBef>
                        <a:spcAft>
                          <a:spcPts val="0"/>
                        </a:spcAft>
                      </a:pPr>
                      <a:r>
                        <a:rPr lang="en-US" sz="1600" dirty="0">
                          <a:solidFill>
                            <a:schemeClr val="tx1"/>
                          </a:solidFill>
                          <a:effectLst/>
                        </a:rPr>
                        <a:t> </a:t>
                      </a:r>
                      <a:endParaRPr lang="en-IN" sz="1600" dirty="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07000"/>
                        </a:lnSpc>
                        <a:spcBef>
                          <a:spcPts val="0"/>
                        </a:spcBef>
                        <a:spcAft>
                          <a:spcPts val="0"/>
                        </a:spcAft>
                      </a:pPr>
                      <a:r>
                        <a:rPr lang="en-US" sz="1600" dirty="0">
                          <a:solidFill>
                            <a:schemeClr val="tx1"/>
                          </a:solidFill>
                          <a:effectLst/>
                        </a:rPr>
                        <a:t> </a:t>
                      </a:r>
                      <a:endParaRPr lang="en-IN" sz="1600" dirty="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07000"/>
                        </a:lnSpc>
                        <a:spcBef>
                          <a:spcPts val="0"/>
                        </a:spcBef>
                        <a:spcAft>
                          <a:spcPts val="0"/>
                        </a:spcAft>
                      </a:pPr>
                      <a:r>
                        <a:rPr lang="en-US" sz="1600">
                          <a:solidFill>
                            <a:schemeClr val="tx1"/>
                          </a:solidFill>
                          <a:effectLst/>
                        </a:rPr>
                        <a:t> </a:t>
                      </a:r>
                      <a:endParaRPr lang="en-IN" sz="160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tc>
                  <a:txBody>
                    <a:bodyPr/>
                    <a:lstStyle/>
                    <a:p>
                      <a:pPr marL="0" marR="0" algn="just">
                        <a:lnSpc>
                          <a:spcPct val="107000"/>
                        </a:lnSpc>
                        <a:spcBef>
                          <a:spcPts val="0"/>
                        </a:spcBef>
                        <a:spcAft>
                          <a:spcPts val="0"/>
                        </a:spcAft>
                      </a:pPr>
                      <a:r>
                        <a:rPr lang="en-US" sz="1600" dirty="0">
                          <a:solidFill>
                            <a:schemeClr val="tx1"/>
                          </a:solidFill>
                          <a:effectLst/>
                        </a:rPr>
                        <a:t> </a:t>
                      </a:r>
                      <a:endParaRPr lang="en-IN" sz="1600" dirty="0">
                        <a:solidFill>
                          <a:schemeClr val="tx1"/>
                        </a:solidFill>
                        <a:effectLst/>
                        <a:latin typeface="Arial" panose="020B0604020202020204" pitchFamily="34" charset="0"/>
                        <a:ea typeface="Times New Roman" panose="02020603050405020304" pitchFamily="18" charset="0"/>
                        <a:cs typeface="Mangal" panose="00000400000000000000" pitchFamily="2"/>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4">
            <a:extLst>
              <a:ext uri="{FF2B5EF4-FFF2-40B4-BE49-F238E27FC236}">
                <a16:creationId xmlns:a16="http://schemas.microsoft.com/office/drawing/2014/main" id="{B518C25D-750C-45A0-8F1A-6A0783E733F2}"/>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Programme to ensure self-regulation and Health</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8675" name="Title 3">
            <a:extLst>
              <a:ext uri="{FF2B5EF4-FFF2-40B4-BE49-F238E27FC236}">
                <a16:creationId xmlns:a16="http://schemas.microsoft.com/office/drawing/2014/main" id="{77FC79F8-B58B-4C50-8494-BD0DE652F31C}"/>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590D404A-21C4-45A0-B567-1EB5D388E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EEFB93B-9A12-4680-AFAC-0D98205F6D5A}"/>
              </a:ext>
            </a:extLst>
          </p:cNvPr>
          <p:cNvGraphicFramePr>
            <a:graphicFrameLocks noGrp="1"/>
          </p:cNvGraphicFramePr>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err="1">
                          <a:solidFill>
                            <a:srgbClr val="002060"/>
                          </a:solidFill>
                          <a:latin typeface="Kruti Dev 010"/>
                          <a:ea typeface="Times New Roman"/>
                          <a:cs typeface="Arial"/>
                        </a:rPr>
                        <a:t>tM</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30765" name="Rectangle 8">
            <a:extLst>
              <a:ext uri="{FF2B5EF4-FFF2-40B4-BE49-F238E27FC236}">
                <a16:creationId xmlns:a16="http://schemas.microsoft.com/office/drawing/2014/main" id="{3B43F991-96C9-4DA8-9849-DA74632CF450}"/>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4981AFD7-6978-4729-8F34-3D261E44F651}"/>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605CD9F-381D-46BD-8A00-EF4AC77615EC}"/>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0768" name="Rectangle 2">
            <a:extLst>
              <a:ext uri="{FF2B5EF4-FFF2-40B4-BE49-F238E27FC236}">
                <a16:creationId xmlns:a16="http://schemas.microsoft.com/office/drawing/2014/main" id="{45D3A0AE-FD98-4847-833D-7099227A09AE}"/>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30769" name="Rectangle 3">
            <a:extLst>
              <a:ext uri="{FF2B5EF4-FFF2-40B4-BE49-F238E27FC236}">
                <a16:creationId xmlns:a16="http://schemas.microsoft.com/office/drawing/2014/main" id="{6CEF41C0-815B-44C8-B96D-5161B8A2779B}"/>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4" name="Straight Arrow Connector 13">
            <a:extLst>
              <a:ext uri="{FF2B5EF4-FFF2-40B4-BE49-F238E27FC236}">
                <a16:creationId xmlns:a16="http://schemas.microsoft.com/office/drawing/2014/main" id="{40ADCC53-BDED-4DA1-AF74-8A853741A4F6}"/>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9EC6E7-4586-4C86-8715-CABA29E2EC66}"/>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85807B1-6683-4C1E-925E-43B8A616150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0243" name="Text Placeholder 2">
            <a:extLst>
              <a:ext uri="{FF2B5EF4-FFF2-40B4-BE49-F238E27FC236}">
                <a16:creationId xmlns:a16="http://schemas.microsoft.com/office/drawing/2014/main" id="{D368EEC3-89F9-4599-8A2F-6D95909920D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0244" name="Picture 3">
            <a:extLst>
              <a:ext uri="{FF2B5EF4-FFF2-40B4-BE49-F238E27FC236}">
                <a16:creationId xmlns:a16="http://schemas.microsoft.com/office/drawing/2014/main" id="{B0E95E1F-8AA4-42B3-8212-3081F302F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3EECF8-4919-461A-94AB-3BD0243C204B}"/>
              </a:ext>
            </a:extLst>
          </p:cNvPr>
          <p:cNvGraphicFramePr>
            <a:graphicFrameLocks noGrp="1"/>
          </p:cNvGraphicFramePr>
          <p:nvPr/>
        </p:nvGraphicFramePr>
        <p:xfrm>
          <a:off x="1524000" y="0"/>
          <a:ext cx="9144000" cy="433863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68">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206">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206">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2"/>
                  </a:ext>
                </a:extLst>
              </a:tr>
              <a:tr h="204127">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822962">
                <a:tc>
                  <a:txBody>
                    <a:bodyPr/>
                    <a:lstStyle/>
                    <a:p>
                      <a:endParaRPr lang="en-US" sz="1800" dirty="0"/>
                    </a:p>
                  </a:txBody>
                  <a:tcPr marT="45721" marB="45721">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Feeling of 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marT="45721" marB="45721">
                    <a:lnL>
                      <a:noFill/>
                    </a:lnL>
                    <a:lnR>
                      <a:noFill/>
                    </a:lnR>
                    <a:lnT>
                      <a:noFill/>
                    </a:lnT>
                    <a:lnB w="12700" cap="flat" cmpd="sng" algn="ctr">
                      <a:noFill/>
                      <a:prstDash val="solid"/>
                      <a:round/>
                      <a:headEnd type="none" w="med" len="med"/>
                      <a:tailEnd type="none" w="med" len="med"/>
                    </a:lnB>
                    <a:solidFill>
                      <a:srgbClr val="800080"/>
                    </a:solidFill>
                  </a:tcPr>
                </a:tc>
                <a:tc>
                  <a:txBody>
                    <a:bodyPr/>
                    <a:lstStyle/>
                    <a:p>
                      <a:pPr algn="l"/>
                      <a:endParaRPr lang="en-US" sz="1100" b="1" dirty="0">
                        <a:solidFill>
                          <a:schemeClr val="tx1"/>
                        </a:solidFill>
                        <a:latin typeface="Arial" pitchFamily="34" charset="0"/>
                        <a:cs typeface="Arial" pitchFamily="34" charset="0"/>
                      </a:endParaRPr>
                    </a:p>
                    <a:p>
                      <a:pPr algn="l"/>
                      <a:r>
                        <a:rPr lang="en-US" sz="2000" b="1" dirty="0">
                          <a:solidFill>
                            <a:schemeClr val="tx1"/>
                          </a:solidFill>
                          <a:latin typeface="Arial" pitchFamily="34" charset="0"/>
                          <a:cs typeface="Arial" pitchFamily="34" charset="0"/>
                        </a:rPr>
                        <a:t>      Health</a:t>
                      </a:r>
                      <a:endParaRPr lang="en-GB" sz="2000" b="1" dirty="0">
                        <a:solidFill>
                          <a:schemeClr val="tx1"/>
                        </a:solidFill>
                        <a:latin typeface="Arial" pitchFamily="34" charset="0"/>
                        <a:cs typeface="Arial" pitchFamily="34" charset="0"/>
                      </a:endParaRPr>
                    </a:p>
                  </a:txBody>
                  <a:tcPr marT="45721" marB="45721">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1310670">
                <a:tc>
                  <a:txBody>
                    <a:bodyPr/>
                    <a:lstStyle/>
                    <a:p>
                      <a:endParaRPr lang="en-US" sz="1800" dirty="0"/>
                    </a:p>
                  </a:txBody>
                  <a:tcPr marT="45721" marB="45721">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marT="45721" marB="45721">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457200" indent="-457200" algn="l">
                        <a:buFont typeface="+mj-lt"/>
                        <a:buAutoNum type="arabicPeriod"/>
                      </a:pPr>
                      <a:r>
                        <a:rPr lang="en-US" sz="2000" dirty="0">
                          <a:solidFill>
                            <a:schemeClr val="tx1"/>
                          </a:solidFill>
                          <a:latin typeface="Arial" pitchFamily="34" charset="0"/>
                          <a:cs typeface="Arial" pitchFamily="34" charset="0"/>
                        </a:rPr>
                        <a:t>The Body acts according to the Self</a:t>
                      </a:r>
                    </a:p>
                    <a:p>
                      <a:pPr marL="457200" indent="-457200" algn="l">
                        <a:buFont typeface="+mj-lt"/>
                        <a:buAutoNum type="arabicPeriod"/>
                      </a:pPr>
                      <a:r>
                        <a:rPr lang="en-US" sz="2000" dirty="0">
                          <a:solidFill>
                            <a:schemeClr val="tx1"/>
                          </a:solidFill>
                          <a:latin typeface="Arial" pitchFamily="34" charset="0"/>
                          <a:cs typeface="Arial" pitchFamily="34" charset="0"/>
                        </a:rPr>
                        <a:t>Parts of the body are in    harmony (in order)</a:t>
                      </a:r>
                      <a:endParaRPr lang="en-GB" sz="2000" dirty="0">
                        <a:solidFill>
                          <a:schemeClr val="tx1"/>
                        </a:solidFill>
                        <a:latin typeface="Arial" pitchFamily="34" charset="0"/>
                        <a:cs typeface="Arial" pitchFamily="34" charset="0"/>
                      </a:endParaRPr>
                    </a:p>
                  </a:txBody>
                  <a:tcPr marT="45721" marB="45721">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31769" name="Rectangle 8">
            <a:extLst>
              <a:ext uri="{FF2B5EF4-FFF2-40B4-BE49-F238E27FC236}">
                <a16:creationId xmlns:a16="http://schemas.microsoft.com/office/drawing/2014/main" id="{0520E01C-B35A-4D8B-A85E-50E45E1B786D}"/>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22EE94A0-BB05-4FCA-9325-516F94DE9C7F}"/>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ight Arrow 15">
            <a:extLst>
              <a:ext uri="{FF2B5EF4-FFF2-40B4-BE49-F238E27FC236}">
                <a16:creationId xmlns:a16="http://schemas.microsoft.com/office/drawing/2014/main" id="{13BAE78C-B399-4700-82F0-63534971E6A0}"/>
              </a:ext>
            </a:extLst>
          </p:cNvPr>
          <p:cNvSpPr/>
          <p:nvPr/>
        </p:nvSpPr>
        <p:spPr bwMode="auto">
          <a:xfrm>
            <a:off x="7010400" y="2403475"/>
            <a:ext cx="304800" cy="30480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solidFill>
                <a:prstClr val="blac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DEFFDB-8BCF-EFAE-D37C-FC27687A215B}"/>
              </a:ext>
            </a:extLst>
          </p:cNvPr>
          <p:cNvSpPr/>
          <p:nvPr/>
        </p:nvSpPr>
        <p:spPr bwMode="auto">
          <a:xfrm>
            <a:off x="925513" y="685800"/>
            <a:ext cx="80660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A28D60BE-4139-F71E-48A2-0A3056856D4F}"/>
              </a:ext>
            </a:extLst>
          </p:cNvPr>
          <p:cNvSpPr/>
          <p:nvPr/>
        </p:nvSpPr>
        <p:spPr bwMode="auto">
          <a:xfrm>
            <a:off x="4572000" y="4359275"/>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4E086AE3-EDB3-0E37-A429-FE04C34C2094}"/>
              </a:ext>
            </a:extLst>
          </p:cNvPr>
          <p:cNvSpPr/>
          <p:nvPr/>
        </p:nvSpPr>
        <p:spPr bwMode="auto">
          <a:xfrm>
            <a:off x="914400" y="4359275"/>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749" name="Title 1">
            <a:extLst>
              <a:ext uri="{FF2B5EF4-FFF2-40B4-BE49-F238E27FC236}">
                <a16:creationId xmlns:a16="http://schemas.microsoft.com/office/drawing/2014/main" id="{CCD18691-A400-27A5-888B-5A36148E4D03}"/>
              </a:ext>
            </a:extLst>
          </p:cNvPr>
          <p:cNvSpPr>
            <a:spLocks noGrp="1"/>
          </p:cNvSpPr>
          <p:nvPr>
            <p:ph type="title"/>
          </p:nvPr>
        </p:nvSpPr>
        <p:spPr bwMode="auto">
          <a:xfrm>
            <a:off x="0" y="76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Program</a:t>
            </a:r>
            <a:r>
              <a:rPr lang="hi-IN" altLang="en-US"/>
              <a:t> – </a:t>
            </a:r>
            <a:r>
              <a:rPr lang="en-IN" altLang="en-US"/>
              <a:t>Priority</a:t>
            </a:r>
            <a:endParaRPr lang="en-US" altLang="en-US"/>
          </a:p>
        </p:txBody>
      </p:sp>
      <p:sp>
        <p:nvSpPr>
          <p:cNvPr id="3" name="Rectangle 2">
            <a:extLst>
              <a:ext uri="{FF2B5EF4-FFF2-40B4-BE49-F238E27FC236}">
                <a16:creationId xmlns:a16="http://schemas.microsoft.com/office/drawing/2014/main" id="{2F93C321-4674-33CC-360C-E139D278C859}"/>
              </a:ext>
            </a:extLst>
          </p:cNvPr>
          <p:cNvSpPr/>
          <p:nvPr/>
        </p:nvSpPr>
        <p:spPr>
          <a:xfrm>
            <a:off x="3627438" y="700088"/>
            <a:ext cx="5364162" cy="747712"/>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2" name="Rectangle 11">
            <a:extLst>
              <a:ext uri="{FF2B5EF4-FFF2-40B4-BE49-F238E27FC236}">
                <a16:creationId xmlns:a16="http://schemas.microsoft.com/office/drawing/2014/main" id="{C04533BB-C1E5-B56A-BBDF-FD8555BFC96C}"/>
              </a:ext>
            </a:extLst>
          </p:cNvPr>
          <p:cNvSpPr/>
          <p:nvPr/>
        </p:nvSpPr>
        <p:spPr>
          <a:xfrm>
            <a:off x="914400" y="928688"/>
            <a:ext cx="1828800" cy="9779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3" name="Rectangle 12">
            <a:extLst>
              <a:ext uri="{FF2B5EF4-FFF2-40B4-BE49-F238E27FC236}">
                <a16:creationId xmlns:a16="http://schemas.microsoft.com/office/drawing/2014/main" id="{746B0D86-88F4-814E-25D7-9A2F6131A722}"/>
              </a:ext>
            </a:extLst>
          </p:cNvPr>
          <p:cNvSpPr/>
          <p:nvPr/>
        </p:nvSpPr>
        <p:spPr>
          <a:xfrm>
            <a:off x="2754313" y="928688"/>
            <a:ext cx="869950" cy="5334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31753" name="Text Placeholder 2">
            <a:extLst>
              <a:ext uri="{FF2B5EF4-FFF2-40B4-BE49-F238E27FC236}">
                <a16:creationId xmlns:a16="http://schemas.microsoft.com/office/drawing/2014/main" id="{A6387EF6-5BDC-74F0-68A1-F14FE8FA28C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spcBef>
                <a:spcPct val="0"/>
              </a:spcBef>
              <a:buFont typeface="Wingdings" pitchFamily="2" charset="2"/>
              <a:buNone/>
            </a:pPr>
            <a:endParaRPr altLang="en-US" sz="2200" dirty="0">
              <a:solidFill>
                <a:srgbClr val="FFFF00"/>
              </a:solidFill>
            </a:endParaRPr>
          </a:p>
          <a:p>
            <a:pPr marL="685800" lvl="1" indent="-457200">
              <a:spcBef>
                <a:spcPct val="0"/>
              </a:spcBef>
              <a:buFont typeface="Wingdings" pitchFamily="2" charset="2"/>
              <a:buNone/>
            </a:pPr>
            <a:r>
              <a:rPr altLang="en-US" sz="2200" b="1" dirty="0">
                <a:solidFill>
                  <a:srgbClr val="FFFF00"/>
                </a:solidFill>
              </a:rPr>
              <a:t>		</a:t>
            </a:r>
            <a:r>
              <a:rPr altLang="en-US" sz="2200" b="1" dirty="0"/>
              <a:t>1    Intake	and	Routine (Lifestyle)</a:t>
            </a:r>
          </a:p>
          <a:p>
            <a:pPr marL="685800" lvl="1" indent="-457200">
              <a:spcBef>
                <a:spcPct val="0"/>
              </a:spcBef>
              <a:buFont typeface="Wingdings" pitchFamily="2" charset="2"/>
              <a:buNone/>
            </a:pPr>
            <a:endParaRPr altLang="en-US" sz="1000" b="1" dirty="0"/>
          </a:p>
          <a:p>
            <a:pPr marL="685800" lvl="1" indent="-457200">
              <a:spcBef>
                <a:spcPct val="0"/>
              </a:spcBef>
              <a:buFont typeface="Wingdings" pitchFamily="2" charset="2"/>
              <a:buNone/>
            </a:pPr>
            <a:r>
              <a:rPr altLang="en-US" sz="2200" b="1" dirty="0"/>
              <a:t>		2    </a:t>
            </a:r>
            <a:r>
              <a:rPr altLang="en-US" sz="2200" b="1" dirty="0" err="1"/>
              <a:t>Labour</a:t>
            </a:r>
            <a:r>
              <a:rPr altLang="en-US" sz="2200" b="1" dirty="0"/>
              <a:t> </a:t>
            </a:r>
            <a:r>
              <a:rPr altLang="en-US" sz="2200" dirty="0"/>
              <a:t>	and	Exercise</a:t>
            </a:r>
          </a:p>
          <a:p>
            <a:pPr marL="685800" lvl="1" indent="-457200">
              <a:spcBef>
                <a:spcPct val="0"/>
              </a:spcBef>
              <a:buFont typeface="Wingdings" pitchFamily="2" charset="2"/>
              <a:buNone/>
            </a:pPr>
            <a:endParaRPr altLang="en-US" sz="1000" dirty="0"/>
          </a:p>
          <a:p>
            <a:pPr marL="685800" lvl="1" indent="-457200">
              <a:spcBef>
                <a:spcPct val="0"/>
              </a:spcBef>
              <a:buFont typeface="Wingdings" pitchFamily="2" charset="2"/>
              <a:buNone/>
            </a:pPr>
            <a:r>
              <a:rPr altLang="en-US" sz="2200" dirty="0"/>
              <a:t>		3    Postures for regulating </a:t>
            </a:r>
            <a:r>
              <a:rPr lang="en-ZW" altLang="en-US" sz="2200" dirty="0"/>
              <a:t>internal &amp; external body organs </a:t>
            </a:r>
            <a:r>
              <a:rPr altLang="en-US" sz="2200" dirty="0"/>
              <a:t>	</a:t>
            </a:r>
            <a:r>
              <a:rPr lang="en-ZW" altLang="en-US" sz="2200" dirty="0"/>
              <a:t>  and</a:t>
            </a:r>
            <a:endParaRPr lang="hi-IN" altLang="en-US" sz="2200" dirty="0"/>
          </a:p>
          <a:p>
            <a:pPr marL="685800" lvl="1" indent="-457200">
              <a:spcBef>
                <a:spcPct val="0"/>
              </a:spcBef>
              <a:buFont typeface="Wingdings" pitchFamily="2" charset="2"/>
              <a:buNone/>
            </a:pPr>
            <a:r>
              <a:rPr lang="hi-IN" altLang="en-US" sz="2200" dirty="0"/>
              <a:t>		      </a:t>
            </a:r>
            <a:r>
              <a:rPr lang="en-ZW" altLang="en-US" sz="2200" dirty="0"/>
              <a:t>Regulated Breathing</a:t>
            </a:r>
          </a:p>
          <a:p>
            <a:pPr marL="685800" lvl="1" indent="-457200">
              <a:spcBef>
                <a:spcPct val="0"/>
              </a:spcBef>
              <a:buFont typeface="Wingdings" pitchFamily="2" charset="2"/>
              <a:buNone/>
            </a:pPr>
            <a:r>
              <a:rPr lang="en-ZW" altLang="en-US" sz="1000" dirty="0"/>
              <a:t>		        </a:t>
            </a:r>
            <a:endParaRPr altLang="en-US" sz="10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r>
              <a:rPr altLang="en-US" sz="2200" dirty="0">
                <a:solidFill>
                  <a:schemeClr val="bg1"/>
                </a:solidFill>
              </a:rPr>
              <a:t>		4    Medicine</a:t>
            </a:r>
            <a:r>
              <a:rPr altLang="en-US" sz="2200" dirty="0"/>
              <a:t> 		and 	</a:t>
            </a:r>
            <a:r>
              <a:rPr altLang="en-US" sz="2200" dirty="0">
                <a:solidFill>
                  <a:schemeClr val="bg1"/>
                </a:solidFill>
              </a:rPr>
              <a:t>Treatment</a:t>
            </a:r>
          </a:p>
        </p:txBody>
      </p:sp>
      <p:sp>
        <p:nvSpPr>
          <p:cNvPr id="31754" name="TextBox 4">
            <a:extLst>
              <a:ext uri="{FF2B5EF4-FFF2-40B4-BE49-F238E27FC236}">
                <a16:creationId xmlns:a16="http://schemas.microsoft.com/office/drawing/2014/main" id="{9750FAC3-5ECE-6714-3B78-921CEF973F2F}"/>
              </a:ext>
            </a:extLst>
          </p:cNvPr>
          <p:cNvSpPr txBox="1">
            <a:spLocks noChangeArrowheads="1"/>
          </p:cNvSpPr>
          <p:nvPr/>
        </p:nvSpPr>
        <p:spPr bwMode="auto">
          <a:xfrm>
            <a:off x="838200"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31755" name="TextBox 8">
            <a:extLst>
              <a:ext uri="{FF2B5EF4-FFF2-40B4-BE49-F238E27FC236}">
                <a16:creationId xmlns:a16="http://schemas.microsoft.com/office/drawing/2014/main" id="{FF232B76-CEA3-97FB-AAD6-69F883FE7444}"/>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(B) For bringing body back to harmony from temporary disharmony</a:t>
            </a:r>
            <a:endParaRPr lang="en-US" altLang="en-US">
              <a:solidFill>
                <a:srgbClr val="FFFFFF"/>
              </a:solidFill>
            </a:endParaRPr>
          </a:p>
        </p:txBody>
      </p:sp>
      <p:sp>
        <p:nvSpPr>
          <p:cNvPr id="31756" name="TextBox 9">
            <a:extLst>
              <a:ext uri="{FF2B5EF4-FFF2-40B4-BE49-F238E27FC236}">
                <a16:creationId xmlns:a16="http://schemas.microsoft.com/office/drawing/2014/main" id="{584B960B-62EF-7460-03AC-2D1F220A7ACA}"/>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(C) Dependence on drug / machine to perform a body function</a:t>
            </a:r>
          </a:p>
          <a:p>
            <a:endParaRPr lang="en-US" altLang="en-US">
              <a:solidFill>
                <a:srgbClr val="FFFFFF"/>
              </a:solidFill>
            </a:endParaRPr>
          </a:p>
        </p:txBody>
      </p:sp>
      <p:sp>
        <p:nvSpPr>
          <p:cNvPr id="31757" name="Rectangle 3">
            <a:extLst>
              <a:ext uri="{FF2B5EF4-FFF2-40B4-BE49-F238E27FC236}">
                <a16:creationId xmlns:a16="http://schemas.microsoft.com/office/drawing/2014/main" id="{14A0B69D-629D-0406-EF22-B9C291F1C2C7}"/>
              </a:ext>
            </a:extLst>
          </p:cNvPr>
          <p:cNvSpPr>
            <a:spLocks noChangeArrowheads="1"/>
          </p:cNvSpPr>
          <p:nvPr/>
        </p:nvSpPr>
        <p:spPr bwMode="auto">
          <a:xfrm>
            <a:off x="838200" y="5181600"/>
            <a:ext cx="876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a:solidFill>
                  <a:srgbClr val="000000"/>
                </a:solidFill>
              </a:rPr>
              <a:t>1a. Intake includes air, water, sunlight, food  (food is nutritious, digestible &amp; tasty and waste is excretable), all intake through our senses (sound, sight, smell etc)</a:t>
            </a:r>
          </a:p>
          <a:p>
            <a:pPr>
              <a:buFont typeface="Symbol" panose="05050102010706020507" pitchFamily="18" charset="2"/>
              <a:buNone/>
            </a:pPr>
            <a:r>
              <a:rPr lang="en-IN" altLang="en-US">
                <a:solidFill>
                  <a:srgbClr val="000000"/>
                </a:solidFill>
              </a:rPr>
              <a:t>1b. Rising time, sleeping time, eating time…</a:t>
            </a:r>
          </a:p>
          <a:p>
            <a:pPr>
              <a:buFont typeface="Symbol" panose="05050102010706020507" pitchFamily="18" charset="2"/>
              <a:buNone/>
            </a:pPr>
            <a:r>
              <a:rPr lang="en-IN" altLang="en-US">
                <a:solidFill>
                  <a:srgbClr val="000000"/>
                </a:solidFill>
              </a:rPr>
              <a:t>2a. Outcome of labour is production of physical facility</a:t>
            </a:r>
          </a:p>
          <a:p>
            <a:pPr>
              <a:buFont typeface="Symbol" panose="05050102010706020507" pitchFamily="18" charset="2"/>
              <a:buNone/>
            </a:pPr>
            <a:r>
              <a:rPr lang="en-IN" altLang="en-US">
                <a:solidFill>
                  <a:srgbClr val="000000"/>
                </a:solidFill>
              </a:rPr>
              <a:t>2b. No physical facility is produced by exercise</a:t>
            </a:r>
          </a:p>
        </p:txBody>
      </p:sp>
      <p:sp>
        <p:nvSpPr>
          <p:cNvPr id="14" name="Oval 5">
            <a:extLst>
              <a:ext uri="{FF2B5EF4-FFF2-40B4-BE49-F238E27FC236}">
                <a16:creationId xmlns:a16="http://schemas.microsoft.com/office/drawing/2014/main" id="{FA2DB993-5AC1-5601-537A-A22EACBCABE8}"/>
              </a:ext>
            </a:extLst>
          </p:cNvPr>
          <p:cNvSpPr/>
          <p:nvPr/>
        </p:nvSpPr>
        <p:spPr>
          <a:xfrm>
            <a:off x="8501063" y="1366838"/>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prstClr val="white"/>
                </a:solidFill>
              </a:rPr>
              <a:t>1</a:t>
            </a:r>
            <a:r>
              <a:rPr lang="en-US" dirty="0">
                <a:solidFill>
                  <a:prstClr val="white"/>
                </a:solidFill>
              </a:rPr>
              <a:t>b</a:t>
            </a:r>
          </a:p>
        </p:txBody>
      </p:sp>
      <p:sp>
        <p:nvSpPr>
          <p:cNvPr id="15" name="Oval 14">
            <a:extLst>
              <a:ext uri="{FF2B5EF4-FFF2-40B4-BE49-F238E27FC236}">
                <a16:creationId xmlns:a16="http://schemas.microsoft.com/office/drawing/2014/main" id="{280F2866-CA99-3CF4-F200-2560E2368825}"/>
              </a:ext>
            </a:extLst>
          </p:cNvPr>
          <p:cNvSpPr/>
          <p:nvPr/>
        </p:nvSpPr>
        <p:spPr>
          <a:xfrm>
            <a:off x="203200" y="871538"/>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1</a:t>
            </a:r>
          </a:p>
        </p:txBody>
      </p:sp>
      <p:sp>
        <p:nvSpPr>
          <p:cNvPr id="16" name="Oval 15">
            <a:extLst>
              <a:ext uri="{FF2B5EF4-FFF2-40B4-BE49-F238E27FC236}">
                <a16:creationId xmlns:a16="http://schemas.microsoft.com/office/drawing/2014/main" id="{6DA0FC01-3573-36DB-44C1-88EF07C69F66}"/>
              </a:ext>
            </a:extLst>
          </p:cNvPr>
          <p:cNvSpPr/>
          <p:nvPr/>
        </p:nvSpPr>
        <p:spPr>
          <a:xfrm>
            <a:off x="20320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2</a:t>
            </a:r>
          </a:p>
        </p:txBody>
      </p:sp>
      <p:sp>
        <p:nvSpPr>
          <p:cNvPr id="17" name="Oval 4">
            <a:extLst>
              <a:ext uri="{FF2B5EF4-FFF2-40B4-BE49-F238E27FC236}">
                <a16:creationId xmlns:a16="http://schemas.microsoft.com/office/drawing/2014/main" id="{E120F41F-EEF3-5A2F-2705-3A1C376385DE}"/>
              </a:ext>
            </a:extLst>
          </p:cNvPr>
          <p:cNvSpPr/>
          <p:nvPr/>
        </p:nvSpPr>
        <p:spPr>
          <a:xfrm>
            <a:off x="382905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3</a:t>
            </a:r>
          </a:p>
        </p:txBody>
      </p:sp>
      <p:sp>
        <p:nvSpPr>
          <p:cNvPr id="18" name="Oval 5">
            <a:extLst>
              <a:ext uri="{FF2B5EF4-FFF2-40B4-BE49-F238E27FC236}">
                <a16:creationId xmlns:a16="http://schemas.microsoft.com/office/drawing/2014/main" id="{278C7235-DF37-8B06-2B27-AFD6E7DA9A47}"/>
              </a:ext>
            </a:extLst>
          </p:cNvPr>
          <p:cNvSpPr/>
          <p:nvPr/>
        </p:nvSpPr>
        <p:spPr>
          <a:xfrm>
            <a:off x="8501063" y="55245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prstClr val="white"/>
                </a:solidFill>
              </a:rPr>
              <a:t>1</a:t>
            </a:r>
            <a:r>
              <a:rPr lang="en-US" dirty="0">
                <a:solidFill>
                  <a:prstClr val="white"/>
                </a:solidFill>
              </a:rPr>
              <a:t>a</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4">
            <a:extLst>
              <a:ext uri="{FF2B5EF4-FFF2-40B4-BE49-F238E27FC236}">
                <a16:creationId xmlns:a16="http://schemas.microsoft.com/office/drawing/2014/main" id="{B09113F6-FD59-4402-A20F-AD30E5135305}"/>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Programme to ensure self-regulation and Health</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4819" name="Title 3">
            <a:extLst>
              <a:ext uri="{FF2B5EF4-FFF2-40B4-BE49-F238E27FC236}">
                <a16:creationId xmlns:a16="http://schemas.microsoft.com/office/drawing/2014/main" id="{97B04F6F-35BA-4970-8C87-DBDA309D6AE3}"/>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12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a:extLst>
              <a:ext uri="{FF2B5EF4-FFF2-40B4-BE49-F238E27FC236}">
                <a16:creationId xmlns:a16="http://schemas.microsoft.com/office/drawing/2014/main" id="{18133654-7C4B-4CA0-AD5C-3FFF8D3E0B1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Is self-regulation same as self control or self restraint?</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sz="1800">
                <a:solidFill>
                  <a:srgbClr val="0000FF"/>
                </a:solidFill>
                <a:latin typeface="Calibri" panose="020F0502020204030204" pitchFamily="34" charset="0"/>
                <a:cs typeface="Calibri" panose="020F0502020204030204" pitchFamily="34" charset="0"/>
              </a:rPr>
              <a:t> </a:t>
            </a:r>
            <a:endParaRPr lang="en-IN" altLang="en-US" sz="1800">
              <a:latin typeface="Calibri" panose="020F0502020204030204" pitchFamily="34" charset="0"/>
              <a:cs typeface="Calibri" panose="020F0502020204030204" pitchFamily="34" charset="0"/>
            </a:endParaRPr>
          </a:p>
          <a:p>
            <a:pPr marL="0" indent="0" algn="just">
              <a:lnSpc>
                <a:spcPct val="115000"/>
              </a:lnSpc>
              <a:buSzPts val="1200"/>
              <a:buFont typeface="Arial" panose="020B0604020202020204" pitchFamily="34" charset="0"/>
              <a:buNone/>
            </a:pPr>
            <a:r>
              <a:rPr lang="en-US" altLang="en-US" sz="1800">
                <a:solidFill>
                  <a:srgbClr val="0000FF"/>
                </a:solidFill>
                <a:latin typeface="Calibri" panose="020F0502020204030204" pitchFamily="34" charset="0"/>
                <a:cs typeface="Calibri" panose="020F0502020204030204" pitchFamily="34" charset="0"/>
              </a:rPr>
              <a:t> </a:t>
            </a:r>
            <a:endParaRPr lang="en-IN" altLang="en-US" sz="1800">
              <a:latin typeface="Calibri" panose="020F0502020204030204" pitchFamily="34" charset="0"/>
              <a:cs typeface="Calibri" panose="020F0502020204030204" pitchFamily="34" charset="0"/>
            </a:endParaRPr>
          </a:p>
          <a:p>
            <a:pPr marL="0" indent="0" algn="just">
              <a:lnSpc>
                <a:spcPct val="115000"/>
              </a:lnSpc>
              <a:buSzPts val="1200"/>
              <a:buFont typeface="Arial" panose="020B0604020202020204" pitchFamily="34" charset="0"/>
              <a:buNone/>
            </a:pPr>
            <a:r>
              <a:rPr lang="en-US" altLang="en-US" sz="1800">
                <a:solidFill>
                  <a:srgbClr val="0000FF"/>
                </a:solidFill>
                <a:latin typeface="Calibri" panose="020F0502020204030204" pitchFamily="34" charset="0"/>
                <a:cs typeface="Calibri" panose="020F0502020204030204" pitchFamily="34" charset="0"/>
              </a:rPr>
              <a:t> </a:t>
            </a:r>
            <a:endParaRPr lang="en-IN" altLang="en-US" sz="180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p:txBody>
      </p:sp>
      <p:sp>
        <p:nvSpPr>
          <p:cNvPr id="35843" name="Content Placeholder 1">
            <a:extLst>
              <a:ext uri="{FF2B5EF4-FFF2-40B4-BE49-F238E27FC236}">
                <a16:creationId xmlns:a16="http://schemas.microsoft.com/office/drawing/2014/main" id="{D46F1DA6-EBB2-4644-844E-E5DE0D89691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a:buFont typeface="Arial" panose="020B0604020202020204" pitchFamily="34" charset="0"/>
              <a:buChar char="•"/>
            </a:pPr>
            <a:r>
              <a:rPr lang="en-IN" altLang="en-US"/>
              <a:t>Self-regulation is defined as- Feeling of responsibility toward the body – for Nurturing, Protection and Right Utilization of the Body.</a:t>
            </a:r>
          </a:p>
          <a:p>
            <a:pPr marL="228600" lvl="1">
              <a:buFont typeface="Arial" panose="020B0604020202020204" pitchFamily="34" charset="0"/>
              <a:buNone/>
            </a:pPr>
            <a:r>
              <a:rPr lang="en-IN" altLang="en-US"/>
              <a:t>	With this feeling of responsibility, the self takes care of the body.</a:t>
            </a:r>
          </a:p>
          <a:p>
            <a:pPr marL="228600" lvl="1">
              <a:buFont typeface="Arial" panose="020B0604020202020204" pitchFamily="34" charset="0"/>
              <a:buNone/>
            </a:pPr>
            <a:r>
              <a:rPr lang="en-IN" altLang="en-US"/>
              <a:t>	When we talk about </a:t>
            </a:r>
            <a:r>
              <a:rPr lang="en-US" altLang="en-US"/>
              <a:t>self control or self restraint, the sense we get is that the self is controlling things related to body with a feeling of fear or of opposition.</a:t>
            </a:r>
          </a:p>
          <a:p>
            <a:pPr marL="228600" lvl="1">
              <a:buFont typeface="Arial" panose="020B0604020202020204" pitchFamily="34" charset="0"/>
              <a:buNone/>
            </a:pPr>
            <a:r>
              <a:rPr lang="en-IN" altLang="en-US"/>
              <a:t>	For example, with feeling of responsibility, I eat food which is nutritious and tasty, but, I don’t eat food which is tasty but, not nutritious. This happens in a natural manner. On the other hand, if I don’t have this feeling of responsibility, and I want to eat food which is tasty but not nutritious, however, due to fear of falling sick, I am not eating that food, then, this is self restraining. This doesn’t happens in a natural manner and somewhere I have a feeling of unhappiness.</a:t>
            </a:r>
          </a:p>
          <a:p>
            <a:pPr marL="228600" lvl="1">
              <a:buFont typeface="Arial" panose="020B0604020202020204" pitchFamily="34" charset="0"/>
              <a:buNone/>
            </a:pPr>
            <a:endParaRPr lang="en-IN" altLang="en-US"/>
          </a:p>
          <a:p>
            <a:endParaRPr lang="en-IN" altLang="en-US"/>
          </a:p>
        </p:txBody>
      </p:sp>
      <p:sp>
        <p:nvSpPr>
          <p:cNvPr id="35844" name="Title 1">
            <a:extLst>
              <a:ext uri="{FF2B5EF4-FFF2-40B4-BE49-F238E27FC236}">
                <a16:creationId xmlns:a16="http://schemas.microsoft.com/office/drawing/2014/main" id="{48234992-4A9D-4367-B91D-AB3D4B0955B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B9B466D0-F942-47E8-8D48-C8862397A99E}"/>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a:extLst>
              <a:ext uri="{FF2B5EF4-FFF2-40B4-BE49-F238E27FC236}">
                <a16:creationId xmlns:a16="http://schemas.microsoft.com/office/drawing/2014/main" id="{2380D21B-EEA1-42EC-BF6D-005E678E5C6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 body has an ageing process and with age diseases start appearing. Also there are viruses etc. Will a person with right understanding and feeling of self-regulation not have such diseases?</a:t>
            </a:r>
            <a:endParaRPr lang="en-IN"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Is health of body also a human value?</a:t>
            </a:r>
          </a:p>
          <a:p>
            <a:pPr marL="0" indent="0">
              <a:buFont typeface="Arial" panose="020B0604020202020204" pitchFamily="34" charset="0"/>
              <a:buNone/>
            </a:pPr>
            <a:r>
              <a:rPr lang="en-US" altLang="en-US" sz="1800">
                <a:solidFill>
                  <a:srgbClr val="0000FF"/>
                </a:solidFill>
                <a:latin typeface="Calibri" panose="020F0502020204030204" pitchFamily="34" charset="0"/>
                <a:cs typeface="Calibri" panose="020F0502020204030204" pitchFamily="34" charset="0"/>
              </a:rPr>
              <a:t> </a:t>
            </a:r>
            <a:endParaRPr lang="en-IN" altLang="en-US" sz="1800">
              <a:latin typeface="Calibri" panose="020F0502020204030204" pitchFamily="34" charset="0"/>
              <a:cs typeface="Calibri" panose="020F0502020204030204" pitchFamily="34" charset="0"/>
            </a:endParaRPr>
          </a:p>
          <a:p>
            <a:pPr marL="0" indent="0" algn="just">
              <a:lnSpc>
                <a:spcPct val="115000"/>
              </a:lnSpc>
              <a:buSzPts val="1200"/>
              <a:buFont typeface="Arial" panose="020B0604020202020204" pitchFamily="34" charset="0"/>
              <a:buNone/>
            </a:pPr>
            <a:r>
              <a:rPr lang="en-US" altLang="en-US" sz="1800">
                <a:solidFill>
                  <a:srgbClr val="0000FF"/>
                </a:solidFill>
                <a:latin typeface="Calibri" panose="020F0502020204030204" pitchFamily="34" charset="0"/>
                <a:cs typeface="Calibri" panose="020F0502020204030204" pitchFamily="34" charset="0"/>
              </a:rPr>
              <a:t> </a:t>
            </a:r>
            <a:endParaRPr lang="en-IN" altLang="en-US" sz="1800">
              <a:latin typeface="Calibri" panose="020F0502020204030204" pitchFamily="34" charset="0"/>
              <a:cs typeface="Calibri" panose="020F0502020204030204" pitchFamily="34" charset="0"/>
            </a:endParaRPr>
          </a:p>
          <a:p>
            <a:pPr marL="0" indent="0" algn="just">
              <a:lnSpc>
                <a:spcPct val="115000"/>
              </a:lnSpc>
              <a:buSzPts val="1200"/>
              <a:buFont typeface="Arial" panose="020B0604020202020204" pitchFamily="34" charset="0"/>
              <a:buNone/>
            </a:pPr>
            <a:r>
              <a:rPr lang="en-US" altLang="en-US" sz="1800">
                <a:solidFill>
                  <a:srgbClr val="0000FF"/>
                </a:solidFill>
                <a:latin typeface="Calibri" panose="020F0502020204030204" pitchFamily="34" charset="0"/>
                <a:cs typeface="Calibri" panose="020F0502020204030204" pitchFamily="34" charset="0"/>
              </a:rPr>
              <a:t> </a:t>
            </a:r>
            <a:endParaRPr lang="en-IN" altLang="en-US" sz="180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p:txBody>
      </p:sp>
      <p:sp>
        <p:nvSpPr>
          <p:cNvPr id="36867" name="Content Placeholder 1">
            <a:extLst>
              <a:ext uri="{FF2B5EF4-FFF2-40B4-BE49-F238E27FC236}">
                <a16:creationId xmlns:a16="http://schemas.microsoft.com/office/drawing/2014/main" id="{C8B4FA8A-2F09-49B2-A378-BB126E0FDBA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a:buFont typeface="Arial" panose="020B0604020202020204" pitchFamily="34" charset="0"/>
              <a:buChar char="•"/>
            </a:pPr>
            <a:r>
              <a:rPr lang="en-IN" altLang="en-US"/>
              <a:t>In general, </a:t>
            </a:r>
            <a:r>
              <a:rPr lang="en-US" altLang="en-US"/>
              <a:t>a person with right understanding and feeling of self-regulation will be able to maintain the health of his body and not fall sick. However, the aging of the body will certainly have its effect, but, he will be able to see this and plan his lifestyle accordingly. Similarly, tmhe effect of environment such as extreme weather or even viruses can effect the health of his body. But,, he will handle this by taking preventive measures or by doing the necessary detoxification or taking the suitable medicine, so that the body can recover its health. </a:t>
            </a:r>
            <a:endParaRPr lang="en-IN" altLang="en-US"/>
          </a:p>
          <a:p>
            <a:pPr marL="228600" lvl="1">
              <a:buFont typeface="Arial" panose="020B0604020202020204" pitchFamily="34" charset="0"/>
              <a:buChar char="•"/>
            </a:pPr>
            <a:endParaRPr lang="en-IN" altLang="en-US"/>
          </a:p>
          <a:p>
            <a:pPr marL="228600" lvl="1">
              <a:buFont typeface="Arial" panose="020B0604020202020204" pitchFamily="34" charset="0"/>
              <a:buChar char="•"/>
            </a:pPr>
            <a:r>
              <a:rPr lang="en-IN" altLang="en-US"/>
              <a:t> Feeling of Self-regulation is value in the self, which expresses itself as health in the body. This can be seen as the feeling of care towards the body.</a:t>
            </a:r>
          </a:p>
          <a:p>
            <a:pPr marL="228600" lvl="1">
              <a:buFont typeface="Arial" panose="020B0604020202020204" pitchFamily="34" charset="0"/>
              <a:buChar char="•"/>
            </a:pPr>
            <a:endParaRPr lang="en-IN" altLang="en-US"/>
          </a:p>
          <a:p>
            <a:pPr marL="228600" lvl="1">
              <a:buFont typeface="Arial" panose="020B0604020202020204" pitchFamily="34" charset="0"/>
              <a:buNone/>
            </a:pPr>
            <a:endParaRPr lang="en-IN" altLang="en-US"/>
          </a:p>
          <a:p>
            <a:endParaRPr lang="en-IN" altLang="en-US"/>
          </a:p>
        </p:txBody>
      </p:sp>
      <p:sp>
        <p:nvSpPr>
          <p:cNvPr id="36868" name="Title 1">
            <a:extLst>
              <a:ext uri="{FF2B5EF4-FFF2-40B4-BE49-F238E27FC236}">
                <a16:creationId xmlns:a16="http://schemas.microsoft.com/office/drawing/2014/main" id="{C6CCD3D1-FC3F-4DF8-B972-A2ED7E92D41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26E77B50-621C-4260-A973-EFCE9A0468DE}"/>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a:extLst>
              <a:ext uri="{FF2B5EF4-FFF2-40B4-BE49-F238E27FC236}">
                <a16:creationId xmlns:a16="http://schemas.microsoft.com/office/drawing/2014/main" id="{10D0BE2C-6054-4C33-ACBD-A8BF47B6127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What would be right utilisation of a healthy Body?</a:t>
            </a:r>
            <a:endParaRPr lang="en-US" altLang="en-US"/>
          </a:p>
        </p:txBody>
      </p:sp>
      <p:sp>
        <p:nvSpPr>
          <p:cNvPr id="44035" name="Content Placeholder 1">
            <a:extLst>
              <a:ext uri="{FF2B5EF4-FFF2-40B4-BE49-F238E27FC236}">
                <a16:creationId xmlns:a16="http://schemas.microsoft.com/office/drawing/2014/main" id="{0BDA12F0-46D6-4206-B3CB-27CF97DDC650}"/>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IN" altLang="en-US" dirty="0"/>
              <a:t>The Self is central to human existence</a:t>
            </a:r>
          </a:p>
          <a:p>
            <a:pPr marL="0" indent="0">
              <a:buFont typeface="Arial" panose="020B0604020202020204" pitchFamily="34" charset="0"/>
              <a:buNone/>
              <a:defRPr/>
            </a:pPr>
            <a:r>
              <a:rPr lang="en-IN" altLang="en-US" dirty="0"/>
              <a:t>The purpose Self is to develop completeness of</a:t>
            </a:r>
          </a:p>
          <a:p>
            <a:pPr marL="685800" lvl="1" indent="-457200">
              <a:buFont typeface="Arial" panose="020B0604020202020204" pitchFamily="34" charset="0"/>
              <a:buAutoNum type="arabicPeriod"/>
              <a:defRPr/>
            </a:pPr>
            <a:r>
              <a:rPr lang="en-IN" altLang="en-US" dirty="0"/>
              <a:t>Right understanding, i.e. understanding of harmony at all levels of being – Truth</a:t>
            </a:r>
          </a:p>
          <a:p>
            <a:pPr marL="685800" lvl="1" indent="-457200">
              <a:buFont typeface="Arial" panose="020B0604020202020204" pitchFamily="34" charset="0"/>
              <a:buAutoNum type="arabicPeriod"/>
              <a:defRPr/>
            </a:pPr>
            <a:r>
              <a:rPr lang="en-IN" altLang="en-US" dirty="0"/>
              <a:t>Right feeling, i.e. feeling of harmony – Love</a:t>
            </a:r>
          </a:p>
          <a:p>
            <a:pPr marL="685800" lvl="1" indent="-457200">
              <a:buFont typeface="Arial" panose="020B0604020202020204" pitchFamily="34" charset="0"/>
              <a:buAutoNum type="arabicPeriod"/>
              <a:defRPr/>
            </a:pPr>
            <a:r>
              <a:rPr lang="en-IN" altLang="en-US" dirty="0"/>
              <a:t>Right thought, i.e. thought of how to live in harmony – Compassion</a:t>
            </a:r>
          </a:p>
          <a:p>
            <a:pPr marL="0" indent="0">
              <a:buFont typeface="Arial" panose="020B0604020202020204" pitchFamily="34" charset="0"/>
              <a:buNone/>
              <a:defRPr/>
            </a:pPr>
            <a:endParaRPr lang="en-IN" altLang="en-US" sz="1000" dirty="0"/>
          </a:p>
          <a:p>
            <a:pPr marL="0" indent="0">
              <a:buFont typeface="Arial" panose="020B0604020202020204" pitchFamily="34" charset="0"/>
              <a:buNone/>
              <a:defRPr/>
            </a:pPr>
            <a:r>
              <a:rPr lang="en-IN" altLang="en-US" dirty="0"/>
              <a:t>The Body is used as an instrument by the Self for interacting with the world outside:</a:t>
            </a:r>
          </a:p>
          <a:p>
            <a:pPr lvl="1">
              <a:buFontTx/>
              <a:buChar char="-"/>
              <a:defRPr/>
            </a:pPr>
            <a:r>
              <a:rPr lang="en-IN" altLang="en-US" dirty="0"/>
              <a:t>Behaviour with human being</a:t>
            </a:r>
          </a:p>
          <a:p>
            <a:pPr lvl="1">
              <a:buFontTx/>
              <a:buChar char="-"/>
              <a:defRPr/>
            </a:pPr>
            <a:r>
              <a:rPr lang="en-IN" altLang="en-US" dirty="0"/>
              <a:t>Work with rest of nature</a:t>
            </a:r>
          </a:p>
          <a:p>
            <a:pPr marL="0" indent="0">
              <a:buFont typeface="Arial" panose="020B0604020202020204" pitchFamily="34" charset="0"/>
              <a:buNone/>
              <a:defRPr/>
            </a:pPr>
            <a:endParaRPr lang="en-IN" altLang="en-US" sz="1000" dirty="0"/>
          </a:p>
          <a:p>
            <a:pPr marL="0" indent="0">
              <a:buFont typeface="Arial" panose="020B0604020202020204" pitchFamily="34" charset="0"/>
              <a:buNone/>
              <a:defRPr/>
            </a:pPr>
            <a:r>
              <a:rPr lang="en-IN" altLang="en-US" dirty="0"/>
              <a:t>Physical facility is required for the Body – to nurture it, protect it and in the process of right utilisation of the Body</a:t>
            </a:r>
          </a:p>
        </p:txBody>
      </p:sp>
      <p:sp>
        <p:nvSpPr>
          <p:cNvPr id="37892" name="Title 1">
            <a:extLst>
              <a:ext uri="{FF2B5EF4-FFF2-40B4-BE49-F238E27FC236}">
                <a16:creationId xmlns:a16="http://schemas.microsoft.com/office/drawing/2014/main" id="{AA25339D-9BE0-495C-BE6C-80FABFE1245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3A41E832-6CC8-4893-98C0-DC4C704A6A36}"/>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a:extLst>
              <a:ext uri="{FF2B5EF4-FFF2-40B4-BE49-F238E27FC236}">
                <a16:creationId xmlns:a16="http://schemas.microsoft.com/office/drawing/2014/main" id="{A50BE917-57A4-4B5C-9AE4-A2E06C6574E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r>
              <a:rPr lang="en-US" altLang="en-US"/>
              <a:t>If body is unhealthy, will the Self be still happy?</a:t>
            </a:r>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r>
              <a:rPr lang="en-US" altLang="en-US"/>
              <a:t>How do you distinguish between mental health and physical health?</a:t>
            </a:r>
            <a:endParaRPr lang="en-IN" altLang="en-US"/>
          </a:p>
        </p:txBody>
      </p:sp>
      <p:sp>
        <p:nvSpPr>
          <p:cNvPr id="38915" name="Content Placeholder 1">
            <a:extLst>
              <a:ext uri="{FF2B5EF4-FFF2-40B4-BE49-F238E27FC236}">
                <a16:creationId xmlns:a16="http://schemas.microsoft.com/office/drawing/2014/main" id="{3089376B-96B4-4DA1-AA87-DB2FCF3B921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 we have discussed, happiness in the self can be unsured through right understanding and right feelings which has to do with the state of the self and not state of the body. However, if the body is unhealthy, it will be a matter of concern, and the person with right understanding will do whatever is necessary for recovering the health of the body, without getting unhappy over it.</a:t>
            </a:r>
          </a:p>
          <a:p>
            <a:endParaRPr lang="en-IN" altLang="en-US"/>
          </a:p>
          <a:p>
            <a:r>
              <a:rPr lang="en-IN" altLang="en-US"/>
              <a:t>Mental health has to with disharmony at the level of self, but, Physical health has to with disharmony at the level of Physical body.</a:t>
            </a:r>
          </a:p>
        </p:txBody>
      </p:sp>
      <p:sp>
        <p:nvSpPr>
          <p:cNvPr id="38916" name="Title 1">
            <a:extLst>
              <a:ext uri="{FF2B5EF4-FFF2-40B4-BE49-F238E27FC236}">
                <a16:creationId xmlns:a16="http://schemas.microsoft.com/office/drawing/2014/main" id="{9578215E-153A-4ACA-B43E-3658295173C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BE9AC7DD-A8AB-4694-8EF5-718A6F4C1F50}"/>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a:extLst>
              <a:ext uri="{FF2B5EF4-FFF2-40B4-BE49-F238E27FC236}">
                <a16:creationId xmlns:a16="http://schemas.microsoft.com/office/drawing/2014/main" id="{75353CA4-CC4B-4D25-864D-669B2ADAD34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r>
              <a:rPr lang="en-US" altLang="en-US"/>
              <a:t>Why is medicine and treatment kept separate – aren’t they similar?</a:t>
            </a:r>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US" altLang="en-US"/>
          </a:p>
          <a:p>
            <a:pPr marL="0" indent="0">
              <a:lnSpc>
                <a:spcPct val="115000"/>
              </a:lnSpc>
              <a:buSzPts val="1200"/>
              <a:buFont typeface="Arial" panose="020B0604020202020204" pitchFamily="34" charset="0"/>
              <a:buNone/>
              <a:tabLst>
                <a:tab pos="457200" algn="l"/>
              </a:tabLst>
            </a:pPr>
            <a:endParaRPr lang="en-IN" altLang="en-US"/>
          </a:p>
        </p:txBody>
      </p:sp>
      <p:sp>
        <p:nvSpPr>
          <p:cNvPr id="39939" name="Content Placeholder 1">
            <a:extLst>
              <a:ext uri="{FF2B5EF4-FFF2-40B4-BE49-F238E27FC236}">
                <a16:creationId xmlns:a16="http://schemas.microsoft.com/office/drawing/2014/main" id="{0DA6D42D-A12C-49E4-A34F-677B2CFC0B48}"/>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 discussed in the session, </a:t>
            </a:r>
          </a:p>
          <a:p>
            <a:pPr>
              <a:buFont typeface="Arial" panose="020B0604020202020204" pitchFamily="34" charset="0"/>
              <a:buNone/>
            </a:pPr>
            <a:r>
              <a:rPr lang="en-IN" altLang="en-US"/>
              <a:t>	medicine is used-</a:t>
            </a:r>
            <a:r>
              <a:rPr lang="en-IN" altLang="en-US">
                <a:solidFill>
                  <a:srgbClr val="FFFFFF"/>
                </a:solidFill>
              </a:rPr>
              <a:t>r bringing body back to ary </a:t>
            </a:r>
            <a:r>
              <a:rPr lang="en-IN" altLang="en-US" i="1">
                <a:solidFill>
                  <a:srgbClr val="1E00AA"/>
                </a:solidFill>
              </a:rPr>
              <a:t>For bringing body back to harmony from temporary disharmony</a:t>
            </a:r>
          </a:p>
          <a:p>
            <a:pPr>
              <a:buFont typeface="Arial" panose="020B0604020202020204" pitchFamily="34" charset="0"/>
              <a:buNone/>
            </a:pPr>
            <a:r>
              <a:rPr lang="en-IN" altLang="en-US" i="1">
                <a:solidFill>
                  <a:srgbClr val="1E00AA"/>
                </a:solidFill>
              </a:rPr>
              <a:t>	</a:t>
            </a:r>
            <a:r>
              <a:rPr lang="en-IN" altLang="en-US"/>
              <a:t>this can be done through Home remedies or through Integrated systems of medicine</a:t>
            </a:r>
          </a:p>
          <a:p>
            <a:pPr>
              <a:buFont typeface="Arial" panose="020B0604020202020204" pitchFamily="34" charset="0"/>
              <a:buNone/>
            </a:pPr>
            <a:r>
              <a:rPr lang="en-IN" altLang="en-US"/>
              <a:t>	However, Treatment has to do with </a:t>
            </a:r>
          </a:p>
          <a:p>
            <a:pPr>
              <a:buFont typeface="Arial" panose="020B0604020202020204" pitchFamily="34" charset="0"/>
              <a:buNone/>
            </a:pPr>
            <a:r>
              <a:rPr lang="en-IN" altLang="en-US" i="1">
                <a:solidFill>
                  <a:srgbClr val="1E00AA"/>
                </a:solidFill>
              </a:rPr>
              <a:t>	Using a drug / machine to perform a body function (dependence)</a:t>
            </a:r>
          </a:p>
          <a:p>
            <a:pPr>
              <a:buFont typeface="Arial" panose="020B0604020202020204" pitchFamily="34" charset="0"/>
              <a:buNone/>
            </a:pPr>
            <a:r>
              <a:rPr lang="en-IN" altLang="en-US" i="1">
                <a:solidFill>
                  <a:srgbClr val="1E00AA"/>
                </a:solidFill>
              </a:rPr>
              <a:t>	</a:t>
            </a:r>
            <a:r>
              <a:rPr lang="en-IN" altLang="en-US"/>
              <a:t>For examples, by using Insulin in case of diabetes or doing Dialysis for blood purification.</a:t>
            </a:r>
          </a:p>
        </p:txBody>
      </p:sp>
      <p:sp>
        <p:nvSpPr>
          <p:cNvPr id="39940" name="Title 1">
            <a:extLst>
              <a:ext uri="{FF2B5EF4-FFF2-40B4-BE49-F238E27FC236}">
                <a16:creationId xmlns:a16="http://schemas.microsoft.com/office/drawing/2014/main" id="{876AB2BA-8E5E-49FA-BC6B-699527B3E45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F9BC6BBA-ACC1-458D-A68E-EEC687B37AC3}"/>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a:extLst>
              <a:ext uri="{FF2B5EF4-FFF2-40B4-BE49-F238E27FC236}">
                <a16:creationId xmlns:a16="http://schemas.microsoft.com/office/drawing/2014/main" id="{10BB4F7B-FAF4-48F4-8E34-B5C8C74E682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r>
              <a:rPr lang="en-US" altLang="en-US"/>
              <a:t>What will be the role of a doctor if everyone has the feeling of self-regulation?</a:t>
            </a:r>
            <a:endParaRPr lang="en-IN" altLang="en-US"/>
          </a:p>
          <a:p>
            <a:pPr marL="0" indent="0">
              <a:lnSpc>
                <a:spcPct val="115000"/>
              </a:lnSpc>
              <a:buSzPts val="1200"/>
              <a:buFont typeface="Arial" panose="020B0604020202020204" pitchFamily="34" charset="0"/>
              <a:buNone/>
              <a:tabLst>
                <a:tab pos="457200" algn="l"/>
              </a:tabLst>
            </a:pPr>
            <a:endParaRPr lang="en-IN" altLang="en-US"/>
          </a:p>
        </p:txBody>
      </p:sp>
      <p:sp>
        <p:nvSpPr>
          <p:cNvPr id="47107" name="Content Placeholder 1">
            <a:extLst>
              <a:ext uri="{FF2B5EF4-FFF2-40B4-BE49-F238E27FC236}">
                <a16:creationId xmlns:a16="http://schemas.microsoft.com/office/drawing/2014/main" id="{12337C48-D749-44C7-865A-611480064D93}"/>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buFont typeface="Arial" panose="020B0604020202020204" pitchFamily="34" charset="0"/>
              <a:buNone/>
              <a:defRPr/>
            </a:pPr>
            <a:r>
              <a:rPr lang="en-IN" altLang="en-US" dirty="0"/>
              <a:t>The major role of the doctors then would be</a:t>
            </a:r>
          </a:p>
          <a:p>
            <a:pPr>
              <a:buFont typeface="Arial" panose="020B0604020202020204" pitchFamily="34" charset="0"/>
              <a:buNone/>
              <a:defRPr/>
            </a:pPr>
            <a:endParaRPr lang="en-IN" altLang="en-US" dirty="0"/>
          </a:p>
          <a:p>
            <a:pPr marL="457200" indent="-457200">
              <a:buFont typeface="Arial" panose="020B0604020202020204" pitchFamily="34" charset="0"/>
              <a:buAutoNum type="arabicPeriod"/>
              <a:defRPr/>
            </a:pPr>
            <a:r>
              <a:rPr lang="en-IN" altLang="en-US" dirty="0"/>
              <a:t>Health education- education that will enable people to have this feeling of self-regulation and develop the competence to take care of the health of their body</a:t>
            </a:r>
          </a:p>
          <a:p>
            <a:pPr marL="457200" indent="-457200">
              <a:buFont typeface="Arial" panose="020B0604020202020204" pitchFamily="34" charset="0"/>
              <a:buAutoNum type="arabicPeriod"/>
              <a:defRPr/>
            </a:pPr>
            <a:r>
              <a:rPr lang="en-IN" altLang="en-US" dirty="0"/>
              <a:t>To help them to take preventive measures for the effect of the environment</a:t>
            </a:r>
          </a:p>
          <a:p>
            <a:pPr marL="457200" indent="-457200">
              <a:buFont typeface="Arial" panose="020B0604020202020204" pitchFamily="34" charset="0"/>
              <a:buAutoNum type="arabicPeriod"/>
              <a:defRPr/>
            </a:pPr>
            <a:r>
              <a:rPr lang="en-IN" altLang="en-US" dirty="0"/>
              <a:t>Provide them necessary help to recover if their body falls sick due to the effect of the environment through </a:t>
            </a:r>
          </a:p>
          <a:p>
            <a:pPr lvl="3">
              <a:defRPr/>
            </a:pPr>
            <a:r>
              <a:rPr lang="en-IN" altLang="en-US" sz="2000" dirty="0"/>
              <a:t>detoxification or </a:t>
            </a:r>
          </a:p>
          <a:p>
            <a:pPr lvl="3">
              <a:defRPr/>
            </a:pPr>
            <a:r>
              <a:rPr lang="en-IN" altLang="en-US" sz="2000" dirty="0"/>
              <a:t>medicine</a:t>
            </a:r>
          </a:p>
          <a:p>
            <a:pPr marL="457200" indent="-457200">
              <a:buFont typeface="Arial" panose="020B0604020202020204" pitchFamily="34" charset="0"/>
              <a:buAutoNum type="arabicPeriod"/>
              <a:defRPr/>
            </a:pPr>
            <a:r>
              <a:rPr lang="en-IN" altLang="en-US" dirty="0"/>
              <a:t>Provide treatment, only in extreme cases when there is no option to take any other recourse</a:t>
            </a:r>
          </a:p>
        </p:txBody>
      </p:sp>
      <p:sp>
        <p:nvSpPr>
          <p:cNvPr id="40964" name="Title 1">
            <a:extLst>
              <a:ext uri="{FF2B5EF4-FFF2-40B4-BE49-F238E27FC236}">
                <a16:creationId xmlns:a16="http://schemas.microsoft.com/office/drawing/2014/main" id="{5D2FD69F-081B-48EC-BD4F-B064DF983A9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D8D08421-4B91-4692-9D0A-3D346843BC21}"/>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a:extLst>
              <a:ext uri="{FF2B5EF4-FFF2-40B4-BE49-F238E27FC236}">
                <a16:creationId xmlns:a16="http://schemas.microsoft.com/office/drawing/2014/main" id="{90D4DBB2-2BB1-4B35-8E0C-B252FB8ACA9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buSzPts val="1200"/>
              <a:buFont typeface="Arial" panose="020B0604020202020204" pitchFamily="34" charset="0"/>
              <a:buNone/>
              <a:tabLst>
                <a:tab pos="457200" algn="l"/>
              </a:tabLst>
            </a:pPr>
            <a:r>
              <a:rPr lang="en-IN" altLang="en-US"/>
              <a:t>Like this doctors will become unemployed… What about their income? Today health-care is a thriving multi billion dollar industry employing millions of people! What will happen to all that?</a:t>
            </a:r>
          </a:p>
        </p:txBody>
      </p:sp>
      <p:sp>
        <p:nvSpPr>
          <p:cNvPr id="47107" name="Content Placeholder 1">
            <a:extLst>
              <a:ext uri="{FF2B5EF4-FFF2-40B4-BE49-F238E27FC236}">
                <a16:creationId xmlns:a16="http://schemas.microsoft.com/office/drawing/2014/main" id="{9271F9DB-915E-4AF3-888E-3798BBD41899}"/>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buFont typeface="Arial" panose="020B0604020202020204" pitchFamily="34" charset="0"/>
              <a:buNone/>
              <a:defRPr/>
            </a:pPr>
            <a:r>
              <a:rPr lang="en-IN" altLang="en-US" dirty="0"/>
              <a:t>Check what is naturally acceptable:</a:t>
            </a:r>
          </a:p>
          <a:p>
            <a:pPr>
              <a:buFontTx/>
              <a:buChar char="-"/>
              <a:defRPr/>
            </a:pPr>
            <a:r>
              <a:rPr lang="en-IN" altLang="en-US" dirty="0"/>
              <a:t>A system that ensures health</a:t>
            </a:r>
          </a:p>
          <a:p>
            <a:pPr>
              <a:buFontTx/>
              <a:buChar char="-"/>
              <a:defRPr/>
            </a:pPr>
            <a:r>
              <a:rPr lang="en-IN" altLang="en-US" dirty="0"/>
              <a:t>A system based on illness</a:t>
            </a:r>
          </a:p>
          <a:p>
            <a:pPr marL="0" indent="0">
              <a:buFont typeface="Arial" panose="020B0604020202020204" pitchFamily="34" charset="0"/>
              <a:buNone/>
              <a:defRPr/>
            </a:pPr>
            <a:endParaRPr lang="en-IN" altLang="en-US" dirty="0"/>
          </a:p>
          <a:p>
            <a:pPr marL="0" indent="0">
              <a:buFont typeface="Arial" panose="020B0604020202020204" pitchFamily="34" charset="0"/>
              <a:buNone/>
              <a:defRPr/>
            </a:pPr>
            <a:r>
              <a:rPr lang="en-IN" altLang="en-US" dirty="0"/>
              <a:t>So, we have to make effort for that kind of system. Ultimately, a system for the wellbeing of all (what NEP2020 calls and equitable and </a:t>
            </a:r>
            <a:r>
              <a:rPr lang="en-IN" altLang="en-US"/>
              <a:t>just society). </a:t>
            </a:r>
            <a:r>
              <a:rPr lang="en-IN" altLang="en-US" dirty="0"/>
              <a:t>People with a holistic world-view, competence and commitment may be able to work towards such a society. We will discuss this when we cover harmony in society</a:t>
            </a:r>
          </a:p>
        </p:txBody>
      </p:sp>
      <p:sp>
        <p:nvSpPr>
          <p:cNvPr id="41988" name="Title 1">
            <a:extLst>
              <a:ext uri="{FF2B5EF4-FFF2-40B4-BE49-F238E27FC236}">
                <a16:creationId xmlns:a16="http://schemas.microsoft.com/office/drawing/2014/main" id="{9B4FD461-5568-4355-9F4E-F375A76EB39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cxnSp>
        <p:nvCxnSpPr>
          <p:cNvPr id="5" name="Straight Connector 4">
            <a:extLst>
              <a:ext uri="{FF2B5EF4-FFF2-40B4-BE49-F238E27FC236}">
                <a16:creationId xmlns:a16="http://schemas.microsoft.com/office/drawing/2014/main" id="{9594B44C-FA42-4954-91A9-8D17E5896D84}"/>
              </a:ext>
            </a:extLst>
          </p:cNvPr>
          <p:cNvCxnSpPr/>
          <p:nvPr/>
        </p:nvCxnSpPr>
        <p:spPr>
          <a:xfrm rot="16200000" flipH="1">
            <a:off x="30480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8E169BC7-8C79-48C8-800E-22B98E0C5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5">
            <a:extLst>
              <a:ext uri="{FF2B5EF4-FFF2-40B4-BE49-F238E27FC236}">
                <a16:creationId xmlns:a16="http://schemas.microsoft.com/office/drawing/2014/main" id="{7C8F6589-8518-479C-BAFE-0EA2A2BE20B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1404" b="6328"/>
          <a:stretch>
            <a:fillRect/>
          </a:stretch>
        </p:blipFill>
        <p:spPr bwMode="auto">
          <a:xfrm>
            <a:off x="-25400" y="512763"/>
            <a:ext cx="121920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ontent Placeholder 2">
            <a:extLst>
              <a:ext uri="{FF2B5EF4-FFF2-40B4-BE49-F238E27FC236}">
                <a16:creationId xmlns:a16="http://schemas.microsoft.com/office/drawing/2014/main" id="{213F5B3F-04A8-4127-B5D0-F11D5C4C514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3012" name="Title 3">
            <a:extLst>
              <a:ext uri="{FF2B5EF4-FFF2-40B4-BE49-F238E27FC236}">
                <a16:creationId xmlns:a16="http://schemas.microsoft.com/office/drawing/2014/main" id="{B7BABF80-D1AE-4058-8B6B-5181EBB30A6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Q&amp;A at end of Module 1 &amp; 2 [22-01-2021]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630E8A2-AD39-42C9-AE8F-C3FB157A92D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Nurturing the Body – e.g., Food</a:t>
            </a:r>
            <a:endParaRPr lang="en-IN" altLang="en-US"/>
          </a:p>
        </p:txBody>
      </p:sp>
      <p:sp>
        <p:nvSpPr>
          <p:cNvPr id="3" name="Text Placeholder 2">
            <a:extLst>
              <a:ext uri="{FF2B5EF4-FFF2-40B4-BE49-F238E27FC236}">
                <a16:creationId xmlns:a16="http://schemas.microsoft.com/office/drawing/2014/main" id="{2176880C-B220-4138-AEC0-3F29FC1C1519}"/>
              </a:ext>
            </a:extLst>
          </p:cNvPr>
          <p:cNvSpPr>
            <a:spLocks noGrp="1"/>
          </p:cNvSpPr>
          <p:nvPr>
            <p:ph type="body" sz="quarter" idx="13"/>
          </p:nvPr>
        </p:nvSpPr>
        <p:spPr/>
        <p:txBody>
          <a:bodyPr/>
          <a:lstStyle/>
          <a:p>
            <a:pPr marL="0" indent="0">
              <a:buFont typeface="Symbol" pitchFamily="18" charset="2"/>
              <a:buNone/>
              <a:defRPr/>
            </a:pPr>
            <a:r>
              <a:rPr altLang="en-US" dirty="0"/>
              <a:t>Purpose of food: To nurture the body</a:t>
            </a:r>
          </a:p>
          <a:p>
            <a:pPr marL="0" indent="0">
              <a:buFont typeface="Symbol" pitchFamily="18" charset="2"/>
              <a:buNone/>
              <a:defRPr/>
            </a:pPr>
            <a:endParaRPr altLang="en-US" dirty="0"/>
          </a:p>
          <a:p>
            <a:pPr marL="0" indent="0">
              <a:buFont typeface="Symbol" pitchFamily="18" charset="2"/>
              <a:buNone/>
              <a:defRPr/>
            </a:pPr>
            <a:r>
              <a:rPr altLang="en-US" dirty="0"/>
              <a:t>Check re. my choice of food</a:t>
            </a:r>
          </a:p>
          <a:p>
            <a:pPr marL="457200" indent="-457200">
              <a:buFont typeface="Symbol" pitchFamily="18" charset="2"/>
              <a:buAutoNum type="arabicPeriod"/>
              <a:defRPr/>
            </a:pPr>
            <a:r>
              <a:rPr dirty="0"/>
              <a:t>Is the food nutritious?</a:t>
            </a:r>
          </a:p>
          <a:p>
            <a:pPr marL="457200" indent="-457200">
              <a:buFont typeface="Symbol" pitchFamily="18" charset="2"/>
              <a:buAutoNum type="arabicPeriod"/>
              <a:defRPr/>
            </a:pPr>
            <a:r>
              <a:rPr dirty="0"/>
              <a:t>Is it digestible?</a:t>
            </a:r>
          </a:p>
          <a:p>
            <a:pPr marL="457200" indent="-457200">
              <a:buFont typeface="Symbol" pitchFamily="18" charset="2"/>
              <a:buAutoNum type="arabicPeriod"/>
              <a:defRPr/>
            </a:pPr>
            <a:r>
              <a:rPr dirty="0"/>
              <a:t>Is it tasty?</a:t>
            </a:r>
          </a:p>
          <a:p>
            <a:pPr marL="457200" indent="-457200">
              <a:buFont typeface="Symbol" pitchFamily="18" charset="2"/>
              <a:buAutoNum type="arabicPeriod"/>
              <a:defRPr/>
            </a:pPr>
            <a:r>
              <a:rPr dirty="0"/>
              <a:t>Is the waste excretable?</a:t>
            </a:r>
          </a:p>
          <a:p>
            <a:pPr marL="457200" indent="-457200">
              <a:buFont typeface="Symbol" pitchFamily="18" charset="2"/>
              <a:buAutoNum type="arabicPeriod"/>
              <a:defRPr/>
            </a:pPr>
            <a:endParaRPr dirty="0"/>
          </a:p>
          <a:p>
            <a:pPr marL="457200" indent="-457200">
              <a:buFont typeface="Symbol" pitchFamily="18" charset="2"/>
              <a:buAutoNum type="arabicPeriod"/>
              <a:defRPr/>
            </a:pPr>
            <a:r>
              <a:rPr dirty="0"/>
              <a:t>Am I trying to fetch happiness from the taste?</a:t>
            </a:r>
          </a:p>
          <a:p>
            <a:pPr marL="457200" indent="-457200">
              <a:buFont typeface="Symbol" pitchFamily="18" charset="2"/>
              <a:buAutoNum type="arabicPeriod"/>
              <a:defRPr/>
            </a:pPr>
            <a:r>
              <a:rPr dirty="0"/>
              <a:t>Am I choosing food to get acceptance, respect?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36EDE1B-4406-4336-A8CF-3A467108DDD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Protection of the Body – e.g., Clothes</a:t>
            </a:r>
            <a:endParaRPr lang="en-US" altLang="en-US"/>
          </a:p>
        </p:txBody>
      </p:sp>
      <p:sp>
        <p:nvSpPr>
          <p:cNvPr id="45059" name="Text Placeholder 2">
            <a:extLst>
              <a:ext uri="{FF2B5EF4-FFF2-40B4-BE49-F238E27FC236}">
                <a16:creationId xmlns:a16="http://schemas.microsoft.com/office/drawing/2014/main" id="{A21006CE-685F-48A9-80A4-6FE4E2F8776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Purpose of clothes: To protect the body</a:t>
            </a:r>
          </a:p>
          <a:p>
            <a:pPr marL="0" indent="0">
              <a:buFont typeface="Symbol" pitchFamily="18" charset="2"/>
              <a:buNone/>
            </a:pPr>
            <a:endParaRPr altLang="en-US"/>
          </a:p>
          <a:p>
            <a:pPr marL="0" indent="0">
              <a:buFont typeface="Symbol" pitchFamily="18" charset="2"/>
              <a:buNone/>
            </a:pPr>
            <a:r>
              <a:rPr altLang="en-US"/>
              <a:t>Check re. my choice of clothes</a:t>
            </a:r>
          </a:p>
          <a:p>
            <a:pPr marL="228600" lvl="1" indent="0">
              <a:buFont typeface="Wingdings" pitchFamily="2" charset="2"/>
              <a:buNone/>
            </a:pPr>
            <a:r>
              <a:rPr altLang="en-US"/>
              <a:t>1. Are my clothes appropriate for the season?</a:t>
            </a:r>
          </a:p>
          <a:p>
            <a:pPr marL="228600" lvl="1" indent="0">
              <a:buFont typeface="Wingdings" pitchFamily="2" charset="2"/>
              <a:buNone/>
            </a:pPr>
            <a:r>
              <a:rPr altLang="en-US"/>
              <a:t>2. Am I trying to get respect from others on the basis of clothes?</a:t>
            </a:r>
          </a:p>
          <a:p>
            <a:pPr marL="0" indent="0">
              <a:buFont typeface="Symbol" pitchFamily="18" charset="2"/>
              <a:buNone/>
            </a:pPr>
            <a:endParaRPr altLang="en-US"/>
          </a:p>
          <a:p>
            <a:pPr marL="0" indent="0">
              <a:buFont typeface="Symbol" pitchFamily="18" charset="2"/>
              <a:buNone/>
            </a:pPr>
            <a:r>
              <a:rPr altLang="en-US"/>
              <a:t>Check re. how the other may be influenced by the way I dress</a:t>
            </a:r>
          </a:p>
          <a:p>
            <a:pPr marL="228600" lvl="1" indent="0">
              <a:buFont typeface="Wingdings" pitchFamily="2" charset="2"/>
              <a:buNone/>
            </a:pPr>
            <a:r>
              <a:rPr altLang="en-US"/>
              <a:t>1. Are my clothes socially appropriate, acceptable?</a:t>
            </a:r>
          </a:p>
          <a:p>
            <a:pPr marL="228600" lvl="1" indent="0">
              <a:buFont typeface="Wingdings" pitchFamily="2" charset="2"/>
              <a:buNone/>
            </a:pPr>
            <a:r>
              <a:rPr altLang="en-US"/>
              <a:t>2. Do my clothes help others to see me as similar to them?</a:t>
            </a:r>
          </a:p>
          <a:p>
            <a:pPr marL="228600" lvl="1" indent="0">
              <a:buFont typeface="Wingdings" pitchFamily="2" charset="2"/>
              <a:buNone/>
            </a:pPr>
            <a:r>
              <a:rPr altLang="en-US"/>
              <a:t>3. Are my clothes creating jealousy, envy in other?</a:t>
            </a:r>
          </a:p>
          <a:p>
            <a:pPr marL="228600" lvl="1" indent="0">
              <a:buFont typeface="Wingdings" pitchFamily="2" charset="2"/>
              <a:buNone/>
            </a:pPr>
            <a:r>
              <a:rPr altLang="en-US"/>
              <a:t>4. Do my clothes arouse feeling of lust in other?</a:t>
            </a:r>
          </a:p>
          <a:p>
            <a:pPr marL="228600" lvl="1" indent="0">
              <a:buFont typeface="Wingdings" pitchFamily="2" charset="2"/>
              <a:buNone/>
            </a:pPr>
            <a:r>
              <a:rPr altLang="en-US"/>
              <a:t>5. Does my choice of clothes promote or compromise social justice?</a:t>
            </a:r>
          </a:p>
          <a:p>
            <a:pPr marL="228600" lvl="1" indent="0">
              <a:buFont typeface="Wingdings" pitchFamily="2" charset="2"/>
              <a:buNone/>
            </a:pPr>
            <a:r>
              <a:rPr altLang="en-US"/>
              <a:t>6. Does my choice of clothes promote or harm harmony in Nature?</a:t>
            </a:r>
            <a:endParaRPr lang="en-IN" altLang="en-US"/>
          </a:p>
          <a:p>
            <a:pPr marL="0" indent="0">
              <a:buFont typeface="Symbol" pitchFamily="18" charset="2"/>
              <a:buNone/>
            </a:pPr>
            <a:endParaRPr lang="en-IN" altLang="en-US"/>
          </a:p>
          <a:p>
            <a:pPr marL="0" indent="0">
              <a:buFont typeface="Symbol" pitchFamily="18" charset="2"/>
              <a:buNone/>
            </a:pPr>
            <a:endParaRPr lang="en-IN" alt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0D6E847-560B-48BC-A312-6A0ABDF50CB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Right Utilisation of the Body</a:t>
            </a:r>
            <a:endParaRPr lang="en-IN" altLang="en-US"/>
          </a:p>
        </p:txBody>
      </p:sp>
      <p:sp>
        <p:nvSpPr>
          <p:cNvPr id="3" name="Text Placeholder 2">
            <a:extLst>
              <a:ext uri="{FF2B5EF4-FFF2-40B4-BE49-F238E27FC236}">
                <a16:creationId xmlns:a16="http://schemas.microsoft.com/office/drawing/2014/main" id="{547B7647-49C4-4794-9CC5-706B1BCA2130}"/>
              </a:ext>
            </a:extLst>
          </p:cNvPr>
          <p:cNvSpPr>
            <a:spLocks noGrp="1"/>
          </p:cNvSpPr>
          <p:nvPr>
            <p:ph type="body" sz="quarter" idx="13"/>
          </p:nvPr>
        </p:nvSpPr>
        <p:spPr/>
        <p:txBody>
          <a:bodyPr/>
          <a:lstStyle/>
          <a:p>
            <a:pPr marL="0" indent="0">
              <a:buFont typeface="Symbol" pitchFamily="18" charset="2"/>
              <a:buNone/>
              <a:defRPr/>
            </a:pPr>
            <a:r>
              <a:rPr altLang="en-US"/>
              <a:t>Purpose of body: To facilitate me in fulfilling my basic aspiration</a:t>
            </a:r>
          </a:p>
          <a:p>
            <a:pPr marL="0" indent="0">
              <a:buFont typeface="Symbol" pitchFamily="18" charset="2"/>
              <a:buNone/>
              <a:defRPr/>
            </a:pPr>
            <a:endParaRPr altLang="en-US"/>
          </a:p>
          <a:p>
            <a:pPr marL="0" indent="0">
              <a:buFont typeface="Symbol" pitchFamily="18" charset="2"/>
              <a:buNone/>
              <a:defRPr/>
            </a:pPr>
            <a:r>
              <a:rPr altLang="en-US"/>
              <a:t>Check how I use the body</a:t>
            </a:r>
          </a:p>
          <a:p>
            <a:pPr marL="457200" indent="-457200">
              <a:buFont typeface="Symbol" pitchFamily="18" charset="2"/>
              <a:buAutoNum type="arabicPeriod"/>
              <a:defRPr/>
            </a:pPr>
            <a:r>
              <a:t>Do I use the body to receive proposals for my self-development?</a:t>
            </a:r>
          </a:p>
          <a:p>
            <a:pPr marL="457200" indent="-457200">
              <a:buFont typeface="Symbol" pitchFamily="18" charset="2"/>
              <a:buAutoNum type="arabicPeriod"/>
              <a:defRPr/>
            </a:pPr>
            <a:r>
              <a:t>Do I use the body to share proposals for the self-development of others?</a:t>
            </a:r>
          </a:p>
          <a:p>
            <a:pPr marL="457200" indent="-457200">
              <a:buFont typeface="Symbol" pitchFamily="18" charset="2"/>
              <a:buAutoNum type="arabicPeriod"/>
              <a:defRPr/>
            </a:pPr>
            <a:r>
              <a:t>Do I use the body to produce required physical facility?</a:t>
            </a:r>
          </a:p>
          <a:p>
            <a:pPr marL="457200" indent="-457200">
              <a:buFont typeface="Symbol" pitchFamily="18" charset="2"/>
              <a:buAutoNum type="arabicPeriod"/>
              <a:defRPr/>
            </a:pPr>
            <a:r>
              <a:t>Do I use the body to enrich, protect the rest of nature?</a:t>
            </a:r>
          </a:p>
          <a:p>
            <a:pPr marL="457200" indent="-457200">
              <a:buFont typeface="Symbol" pitchFamily="18" charset="2"/>
              <a:buAutoNum type="arabicPeriod"/>
              <a:defRPr/>
            </a:pPr>
            <a:endParaRPr/>
          </a:p>
          <a:p>
            <a:pPr marL="457200" indent="-457200">
              <a:buFont typeface="Symbol" pitchFamily="18" charset="2"/>
              <a:buAutoNum type="arabicPeriod"/>
              <a:defRPr/>
            </a:pPr>
            <a:r>
              <a:t>Do I use the body for getting </a:t>
            </a:r>
            <a:r>
              <a:rPr err="1"/>
              <a:t>favourable</a:t>
            </a:r>
            <a:r>
              <a:t> sensation (which I have assumed to be happiness)?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FA6C115-2DA9-4622-996E-8C378EFC3243}"/>
              </a:ext>
            </a:extLst>
          </p:cNvPr>
          <p:cNvGraphicFramePr>
            <a:graphicFrameLocks noGrp="1"/>
          </p:cNvGraphicFramePr>
          <p:nvPr>
            <p:extLst>
              <p:ext uri="{D42A27DB-BD31-4B8C-83A1-F6EECF244321}">
                <p14:modId xmlns:p14="http://schemas.microsoft.com/office/powerpoint/2010/main" val="126388285"/>
              </p:ext>
            </p:extLst>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a:t>
                      </a:r>
                      <a:r>
                        <a:rPr lang="en-US" sz="2000" b="1" dirty="0">
                          <a:solidFill>
                            <a:srgbClr val="FF0000"/>
                          </a:solidFill>
                          <a:latin typeface="Arial"/>
                          <a:ea typeface="Times New Roman"/>
                          <a:cs typeface="Times New Roman"/>
                        </a:rPr>
                        <a:t> </a:t>
                      </a:r>
                      <a:r>
                        <a:rPr lang="en-US" sz="2000" b="1" dirty="0">
                          <a:solidFill>
                            <a:schemeClr val="bg1"/>
                          </a:solidFill>
                          <a:latin typeface="Arial"/>
                          <a:ea typeface="Times New Roman"/>
                          <a:cs typeface="Times New Roman"/>
                        </a:rPr>
                        <a:t>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err="1">
                          <a:solidFill>
                            <a:srgbClr val="002060"/>
                          </a:solidFill>
                          <a:latin typeface="Kruti Dev 010"/>
                          <a:ea typeface="Times New Roman"/>
                          <a:cs typeface="Arial"/>
                        </a:rPr>
                        <a:t>tM</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12333" name="Rectangle 8">
            <a:extLst>
              <a:ext uri="{FF2B5EF4-FFF2-40B4-BE49-F238E27FC236}">
                <a16:creationId xmlns:a16="http://schemas.microsoft.com/office/drawing/2014/main" id="{77F737CC-DF67-4DEE-B45A-082038F37EC6}"/>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C425EB48-0212-4D1D-B51C-999974B98F55}"/>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21D8A67-7342-4EF1-894D-668693B614B7}"/>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336" name="Rectangle 2">
            <a:extLst>
              <a:ext uri="{FF2B5EF4-FFF2-40B4-BE49-F238E27FC236}">
                <a16:creationId xmlns:a16="http://schemas.microsoft.com/office/drawing/2014/main" id="{D61AA587-1BB6-47F5-B7AE-4BB3A288499C}"/>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37" name="Rectangle 3">
            <a:extLst>
              <a:ext uri="{FF2B5EF4-FFF2-40B4-BE49-F238E27FC236}">
                <a16:creationId xmlns:a16="http://schemas.microsoft.com/office/drawing/2014/main" id="{B909C82C-BB63-4055-B133-72C727098692}"/>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4" name="Straight Arrow Connector 13">
            <a:extLst>
              <a:ext uri="{FF2B5EF4-FFF2-40B4-BE49-F238E27FC236}">
                <a16:creationId xmlns:a16="http://schemas.microsoft.com/office/drawing/2014/main" id="{3F415296-6F00-4873-A32D-E5431C23F785}"/>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94838B-5420-4A63-89CF-79357599292C}"/>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9A1B22-4464-4EE7-BCD0-2C0C3F359D1C}"/>
              </a:ext>
            </a:extLst>
          </p:cNvPr>
          <p:cNvGraphicFramePr>
            <a:graphicFrameLocks noGrp="1"/>
          </p:cNvGraphicFramePr>
          <p:nvPr/>
        </p:nvGraphicFramePr>
        <p:xfrm>
          <a:off x="1524000" y="0"/>
          <a:ext cx="9144000" cy="433863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68">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206">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206">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2"/>
                  </a:ext>
                </a:extLst>
              </a:tr>
              <a:tr h="204127">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822962">
                <a:tc>
                  <a:txBody>
                    <a:bodyPr/>
                    <a:lstStyle/>
                    <a:p>
                      <a:endParaRPr lang="en-US" sz="1800" dirty="0"/>
                    </a:p>
                  </a:txBody>
                  <a:tcPr marT="45721" marB="45721">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Feeling of 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marT="45721" marB="45721">
                    <a:lnL>
                      <a:noFill/>
                    </a:lnL>
                    <a:lnR>
                      <a:noFill/>
                    </a:lnR>
                    <a:lnT>
                      <a:noFill/>
                    </a:lnT>
                    <a:lnB w="12700" cap="flat" cmpd="sng" algn="ctr">
                      <a:noFill/>
                      <a:prstDash val="solid"/>
                      <a:round/>
                      <a:headEnd type="none" w="med" len="med"/>
                      <a:tailEnd type="none" w="med" len="med"/>
                    </a:lnB>
                    <a:solidFill>
                      <a:srgbClr val="800080"/>
                    </a:solidFill>
                  </a:tcPr>
                </a:tc>
                <a:tc>
                  <a:txBody>
                    <a:bodyPr/>
                    <a:lstStyle/>
                    <a:p>
                      <a:pPr algn="l"/>
                      <a:endParaRPr lang="en-US" sz="1100" b="1" dirty="0">
                        <a:solidFill>
                          <a:schemeClr val="tx1"/>
                        </a:solidFill>
                        <a:latin typeface="Arial" pitchFamily="34" charset="0"/>
                        <a:cs typeface="Arial" pitchFamily="34" charset="0"/>
                      </a:endParaRPr>
                    </a:p>
                    <a:p>
                      <a:pPr algn="l"/>
                      <a:r>
                        <a:rPr lang="en-US" sz="2000" b="1" dirty="0">
                          <a:solidFill>
                            <a:schemeClr val="tx1"/>
                          </a:solidFill>
                          <a:latin typeface="Arial" pitchFamily="34" charset="0"/>
                          <a:cs typeface="Arial" pitchFamily="34" charset="0"/>
                        </a:rPr>
                        <a:t>      Health</a:t>
                      </a:r>
                      <a:r>
                        <a:rPr lang="hi-IN" sz="2000" b="1">
                          <a:solidFill>
                            <a:schemeClr val="tx1"/>
                          </a:solidFill>
                          <a:latin typeface="Arial" pitchFamily="34" charset="0"/>
                          <a:cs typeface="Arial" pitchFamily="34" charset="0"/>
                        </a:rPr>
                        <a:t> (स्वास्थ्य)</a:t>
                      </a:r>
                      <a:endParaRPr lang="en-GB" sz="2000" b="1" dirty="0">
                        <a:solidFill>
                          <a:schemeClr val="tx1"/>
                        </a:solidFill>
                        <a:latin typeface="Arial" pitchFamily="34" charset="0"/>
                        <a:cs typeface="Arial" pitchFamily="34" charset="0"/>
                      </a:endParaRPr>
                    </a:p>
                  </a:txBody>
                  <a:tcPr marT="45721" marB="45721">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1310670">
                <a:tc>
                  <a:txBody>
                    <a:bodyPr/>
                    <a:lstStyle/>
                    <a:p>
                      <a:endParaRPr lang="en-US" sz="1800" dirty="0"/>
                    </a:p>
                  </a:txBody>
                  <a:tcPr marT="45721" marB="45721">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marT="45721" marB="45721">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457200" indent="-457200" algn="l">
                        <a:buFont typeface="+mj-lt"/>
                        <a:buAutoNum type="arabicPeriod"/>
                      </a:pPr>
                      <a:r>
                        <a:rPr lang="en-US" sz="2000" dirty="0">
                          <a:solidFill>
                            <a:schemeClr val="tx1"/>
                          </a:solidFill>
                          <a:latin typeface="Arial" pitchFamily="34" charset="0"/>
                          <a:cs typeface="Arial" pitchFamily="34" charset="0"/>
                        </a:rPr>
                        <a:t>The Body acts according to the Self</a:t>
                      </a:r>
                    </a:p>
                    <a:p>
                      <a:pPr marL="457200" indent="-457200" algn="l">
                        <a:buFont typeface="+mj-lt"/>
                        <a:buAutoNum type="arabicPeriod"/>
                      </a:pPr>
                      <a:r>
                        <a:rPr lang="en-US" sz="2000" dirty="0">
                          <a:solidFill>
                            <a:schemeClr val="tx1"/>
                          </a:solidFill>
                          <a:latin typeface="Arial" pitchFamily="34" charset="0"/>
                          <a:cs typeface="Arial" pitchFamily="34" charset="0"/>
                        </a:rPr>
                        <a:t>Parts of the body are in    harmony (in order)</a:t>
                      </a:r>
                      <a:endParaRPr lang="en-GB" sz="2000" dirty="0">
                        <a:solidFill>
                          <a:schemeClr val="tx1"/>
                        </a:solidFill>
                        <a:latin typeface="Arial" pitchFamily="34" charset="0"/>
                        <a:cs typeface="Arial" pitchFamily="34" charset="0"/>
                      </a:endParaRPr>
                    </a:p>
                  </a:txBody>
                  <a:tcPr marT="45721" marB="45721">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13337" name="Rectangle 8">
            <a:extLst>
              <a:ext uri="{FF2B5EF4-FFF2-40B4-BE49-F238E27FC236}">
                <a16:creationId xmlns:a16="http://schemas.microsoft.com/office/drawing/2014/main" id="{931F051D-E830-421D-86B3-E7AA9A4D3992}"/>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B6D23215-C68F-463E-9B05-EDE9C3936A44}"/>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ight Arrow 15">
            <a:extLst>
              <a:ext uri="{FF2B5EF4-FFF2-40B4-BE49-F238E27FC236}">
                <a16:creationId xmlns:a16="http://schemas.microsoft.com/office/drawing/2014/main" id="{EC01387A-C5B0-4D03-9360-4573844ED44A}"/>
              </a:ext>
            </a:extLst>
          </p:cNvPr>
          <p:cNvSpPr/>
          <p:nvPr/>
        </p:nvSpPr>
        <p:spPr bwMode="auto">
          <a:xfrm>
            <a:off x="7010400" y="2403475"/>
            <a:ext cx="304800" cy="30480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solidFill>
                <a:prstClr val="black"/>
              </a:solidFill>
            </a:endParaRPr>
          </a:p>
        </p:txBody>
      </p:sp>
      <p:sp>
        <p:nvSpPr>
          <p:cNvPr id="9" name="TextBox 8">
            <a:extLst>
              <a:ext uri="{FF2B5EF4-FFF2-40B4-BE49-F238E27FC236}">
                <a16:creationId xmlns:a16="http://schemas.microsoft.com/office/drawing/2014/main" id="{0B017E81-4FA9-40FE-8808-83A4C20CDF1F}"/>
              </a:ext>
            </a:extLst>
          </p:cNvPr>
          <p:cNvSpPr txBox="1">
            <a:spLocks noChangeArrowheads="1"/>
          </p:cNvSpPr>
          <p:nvPr/>
        </p:nvSpPr>
        <p:spPr bwMode="auto">
          <a:xfrm>
            <a:off x="152400" y="4549775"/>
            <a:ext cx="11811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dirty="0"/>
              <a:t>The Body is an orderly system (a harmony). It has definite conduct</a:t>
            </a:r>
          </a:p>
          <a:p>
            <a:pPr>
              <a:buFont typeface="Symbol" panose="05050102010706020507" pitchFamily="18" charset="2"/>
              <a:buNone/>
            </a:pPr>
            <a:r>
              <a:rPr lang="en-IN" altLang="en-US" dirty="0"/>
              <a:t>The cells in the body work together, in harmony with each other, participate in the larger order to form tissues, organs and organ systems…</a:t>
            </a:r>
          </a:p>
          <a:p>
            <a:pPr>
              <a:buFont typeface="Symbol" panose="05050102010706020507" pitchFamily="18" charset="2"/>
              <a:buNone/>
            </a:pPr>
            <a:endParaRPr lang="en-IN" altLang="en-US" dirty="0">
              <a:solidFill>
                <a:srgbClr val="0070C0"/>
              </a:solidFill>
            </a:endParaRPr>
          </a:p>
          <a:p>
            <a:pPr>
              <a:buFont typeface="Symbol" panose="05050102010706020507" pitchFamily="18" charset="2"/>
              <a:buNone/>
            </a:pPr>
            <a:r>
              <a:rPr lang="en-IN" altLang="en-US" b="1" dirty="0"/>
              <a:t>With a feeling of self-regulation (responsibility towards the body), I (Self) naturally make effort to ensure the continuity of harmony in the Body (at least I do not disturb it)</a:t>
            </a:r>
          </a:p>
          <a:p>
            <a:pPr>
              <a:buFont typeface="Symbol" panose="05050102010706020507" pitchFamily="18" charset="2"/>
              <a:buNone/>
            </a:pPr>
            <a:endParaRPr lang="en-IN" altLang="en-US" dirty="0">
              <a:solidFill>
                <a:srgbClr val="0070C0"/>
              </a:solidFill>
              <a:sym typeface="Wingdings" panose="05000000000000000000" pitchFamily="2" charset="2"/>
            </a:endParaRPr>
          </a:p>
          <a:p>
            <a:pPr>
              <a:buFont typeface="Symbol" panose="05050102010706020507" pitchFamily="18" charset="2"/>
              <a:buNone/>
            </a:pPr>
            <a:r>
              <a:rPr lang="en-IN" altLang="en-US" dirty="0">
                <a:sym typeface="Wingdings" panose="05000000000000000000" pitchFamily="2" charset="2"/>
              </a:rPr>
              <a:t>Health in the Body is a natural outcome of the feeling of self-regulation in the Self</a:t>
            </a:r>
            <a:endParaRPr lang="en-I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9F60D-5CFD-8AD3-41E7-8DE212AFECFD}"/>
              </a:ext>
            </a:extLst>
          </p:cNvPr>
          <p:cNvSpPr/>
          <p:nvPr/>
        </p:nvSpPr>
        <p:spPr bwMode="auto">
          <a:xfrm>
            <a:off x="925513" y="685800"/>
            <a:ext cx="80660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E8FEB1CE-D54F-66B6-A9C5-D7F6B6938D38}"/>
              </a:ext>
            </a:extLst>
          </p:cNvPr>
          <p:cNvSpPr/>
          <p:nvPr/>
        </p:nvSpPr>
        <p:spPr bwMode="auto">
          <a:xfrm>
            <a:off x="4572000" y="4359275"/>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2C107026-316C-A361-FD4E-3501CEFC8858}"/>
              </a:ext>
            </a:extLst>
          </p:cNvPr>
          <p:cNvSpPr/>
          <p:nvPr/>
        </p:nvSpPr>
        <p:spPr bwMode="auto">
          <a:xfrm>
            <a:off x="914400" y="4359275"/>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461" name="Title 1">
            <a:extLst>
              <a:ext uri="{FF2B5EF4-FFF2-40B4-BE49-F238E27FC236}">
                <a16:creationId xmlns:a16="http://schemas.microsoft.com/office/drawing/2014/main" id="{3324D44D-6BC1-4723-4DA7-6E2355A2F9CC}"/>
              </a:ext>
            </a:extLst>
          </p:cNvPr>
          <p:cNvSpPr>
            <a:spLocks noGrp="1"/>
          </p:cNvSpPr>
          <p:nvPr>
            <p:ph type="title"/>
          </p:nvPr>
        </p:nvSpPr>
        <p:spPr bwMode="auto">
          <a:xfrm>
            <a:off x="0" y="76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Program</a:t>
            </a:r>
            <a:endParaRPr lang="en-US" altLang="en-US" dirty="0">
              <a:solidFill>
                <a:srgbClr val="FF0000"/>
              </a:solidFill>
            </a:endParaRPr>
          </a:p>
        </p:txBody>
      </p:sp>
      <p:sp>
        <p:nvSpPr>
          <p:cNvPr id="3" name="Rectangle 2">
            <a:extLst>
              <a:ext uri="{FF2B5EF4-FFF2-40B4-BE49-F238E27FC236}">
                <a16:creationId xmlns:a16="http://schemas.microsoft.com/office/drawing/2014/main" id="{A00BA081-BEAA-200D-CBBA-B736CC566DA5}"/>
              </a:ext>
            </a:extLst>
          </p:cNvPr>
          <p:cNvSpPr/>
          <p:nvPr/>
        </p:nvSpPr>
        <p:spPr>
          <a:xfrm>
            <a:off x="3627438" y="700088"/>
            <a:ext cx="5364162" cy="747712"/>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2" name="Rectangle 11">
            <a:extLst>
              <a:ext uri="{FF2B5EF4-FFF2-40B4-BE49-F238E27FC236}">
                <a16:creationId xmlns:a16="http://schemas.microsoft.com/office/drawing/2014/main" id="{88C3EC88-F043-6657-675A-F5E7BA190A69}"/>
              </a:ext>
            </a:extLst>
          </p:cNvPr>
          <p:cNvSpPr/>
          <p:nvPr/>
        </p:nvSpPr>
        <p:spPr>
          <a:xfrm>
            <a:off x="914400" y="928688"/>
            <a:ext cx="1828800" cy="9779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3" name="Rectangle 12">
            <a:extLst>
              <a:ext uri="{FF2B5EF4-FFF2-40B4-BE49-F238E27FC236}">
                <a16:creationId xmlns:a16="http://schemas.microsoft.com/office/drawing/2014/main" id="{5C8C0256-6ADC-7CF4-82DF-CE93AC3E881D}"/>
              </a:ext>
            </a:extLst>
          </p:cNvPr>
          <p:cNvSpPr/>
          <p:nvPr/>
        </p:nvSpPr>
        <p:spPr>
          <a:xfrm>
            <a:off x="2754313" y="928688"/>
            <a:ext cx="869950" cy="5334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9465" name="Text Placeholder 2">
            <a:extLst>
              <a:ext uri="{FF2B5EF4-FFF2-40B4-BE49-F238E27FC236}">
                <a16:creationId xmlns:a16="http://schemas.microsoft.com/office/drawing/2014/main" id="{D400A674-4134-4CCC-047B-0B57D3CC8F8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spcBef>
                <a:spcPct val="0"/>
              </a:spcBef>
              <a:buFont typeface="Wingdings" pitchFamily="2" charset="2"/>
              <a:buNone/>
            </a:pPr>
            <a:endParaRPr altLang="en-US" sz="2200" dirty="0">
              <a:solidFill>
                <a:srgbClr val="FFFF00"/>
              </a:solidFill>
            </a:endParaRPr>
          </a:p>
          <a:p>
            <a:pPr marL="685800" lvl="1" indent="-457200">
              <a:spcBef>
                <a:spcPct val="0"/>
              </a:spcBef>
              <a:buFont typeface="Wingdings" pitchFamily="2" charset="2"/>
              <a:buNone/>
            </a:pPr>
            <a:r>
              <a:rPr altLang="en-US" sz="2200" b="1" dirty="0">
                <a:solidFill>
                  <a:srgbClr val="FFFF00"/>
                </a:solidFill>
              </a:rPr>
              <a:t>	</a:t>
            </a:r>
            <a:r>
              <a:rPr altLang="en-US" sz="2200" b="1" dirty="0"/>
              <a:t>	1    Intake	and	Routine (Lifestyle)</a:t>
            </a:r>
          </a:p>
          <a:p>
            <a:pPr marL="685800" lvl="1" indent="-457200">
              <a:spcBef>
                <a:spcPct val="0"/>
              </a:spcBef>
              <a:buFont typeface="Wingdings" pitchFamily="2" charset="2"/>
              <a:buNone/>
            </a:pPr>
            <a:endParaRPr altLang="en-US" sz="1000" b="1" dirty="0"/>
          </a:p>
          <a:p>
            <a:pPr marL="685800" lvl="1" indent="-457200">
              <a:spcBef>
                <a:spcPct val="0"/>
              </a:spcBef>
              <a:buFont typeface="Wingdings" pitchFamily="2" charset="2"/>
              <a:buNone/>
            </a:pPr>
            <a:r>
              <a:rPr altLang="en-US" sz="2200" b="1" dirty="0"/>
              <a:t>		2    Labour </a:t>
            </a:r>
            <a:r>
              <a:rPr altLang="en-US" sz="2200" dirty="0"/>
              <a:t>	and	Exercise</a:t>
            </a:r>
          </a:p>
          <a:p>
            <a:pPr marL="685800" lvl="1" indent="-457200">
              <a:spcBef>
                <a:spcPct val="0"/>
              </a:spcBef>
              <a:buFont typeface="Wingdings" pitchFamily="2" charset="2"/>
              <a:buNone/>
            </a:pPr>
            <a:endParaRPr altLang="en-US" sz="1000" dirty="0"/>
          </a:p>
          <a:p>
            <a:pPr marL="685800" lvl="1" indent="-457200">
              <a:spcBef>
                <a:spcPct val="0"/>
              </a:spcBef>
              <a:buFont typeface="Wingdings" pitchFamily="2" charset="2"/>
              <a:buNone/>
            </a:pPr>
            <a:r>
              <a:rPr altLang="en-US" sz="2200" dirty="0"/>
              <a:t>		3    Postures for regulating </a:t>
            </a:r>
            <a:r>
              <a:rPr lang="en-ZW" altLang="en-US" sz="2200" dirty="0"/>
              <a:t>internal &amp; external body organs </a:t>
            </a:r>
            <a:r>
              <a:rPr altLang="en-US" sz="2200" dirty="0"/>
              <a:t>	</a:t>
            </a:r>
            <a:r>
              <a:rPr lang="en-ZW" altLang="en-US" sz="2200" dirty="0"/>
              <a:t>  and</a:t>
            </a:r>
            <a:endParaRPr lang="hi-IN" altLang="en-US" sz="2200" dirty="0"/>
          </a:p>
          <a:p>
            <a:pPr marL="685800" lvl="1" indent="-457200">
              <a:spcBef>
                <a:spcPct val="0"/>
              </a:spcBef>
              <a:buFont typeface="Wingdings" pitchFamily="2" charset="2"/>
              <a:buNone/>
            </a:pPr>
            <a:r>
              <a:rPr lang="hi-IN" altLang="en-US" sz="2200" dirty="0"/>
              <a:t>		      </a:t>
            </a:r>
            <a:r>
              <a:rPr lang="en-ZW" altLang="en-US" sz="2200" dirty="0"/>
              <a:t>Regulated Breathing</a:t>
            </a:r>
          </a:p>
          <a:p>
            <a:pPr marL="685800" lvl="1" indent="-457200">
              <a:spcBef>
                <a:spcPct val="0"/>
              </a:spcBef>
              <a:buFont typeface="Wingdings" pitchFamily="2" charset="2"/>
              <a:buNone/>
            </a:pPr>
            <a:r>
              <a:rPr lang="en-ZW" altLang="en-US" sz="1000" dirty="0"/>
              <a:t>		        </a:t>
            </a:r>
            <a:endParaRPr altLang="en-US" sz="10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endParaRPr altLang="en-US" sz="2200" dirty="0"/>
          </a:p>
          <a:p>
            <a:pPr marL="685800" lvl="1" indent="-457200">
              <a:spcBef>
                <a:spcPct val="0"/>
              </a:spcBef>
              <a:buFont typeface="Wingdings" pitchFamily="2" charset="2"/>
              <a:buNone/>
            </a:pPr>
            <a:r>
              <a:rPr altLang="en-US" sz="2200" dirty="0">
                <a:solidFill>
                  <a:schemeClr val="bg1"/>
                </a:solidFill>
              </a:rPr>
              <a:t>		4    Medicine</a:t>
            </a:r>
            <a:r>
              <a:rPr altLang="en-US" sz="2200" dirty="0"/>
              <a:t> 		and 	</a:t>
            </a:r>
            <a:r>
              <a:rPr altLang="en-US" sz="2200" dirty="0">
                <a:solidFill>
                  <a:schemeClr val="bg1"/>
                </a:solidFill>
              </a:rPr>
              <a:t>Treatment</a:t>
            </a:r>
          </a:p>
          <a:p>
            <a:pPr marL="685800" lvl="1" indent="-457200">
              <a:spcBef>
                <a:spcPct val="0"/>
              </a:spcBef>
              <a:buFont typeface="Wingdings" pitchFamily="2" charset="2"/>
              <a:buNone/>
            </a:pPr>
            <a:endParaRPr lang="en-US" altLang="en-US" sz="2200" dirty="0">
              <a:solidFill>
                <a:schemeClr val="bg1"/>
              </a:solidFill>
            </a:endParaRPr>
          </a:p>
          <a:p>
            <a:pPr marL="685800" lvl="1" indent="-457200">
              <a:spcBef>
                <a:spcPct val="0"/>
              </a:spcBef>
              <a:buFont typeface="Wingdings" pitchFamily="2" charset="2"/>
              <a:buNone/>
            </a:pPr>
            <a:endParaRPr lang="en-US" altLang="en-US" sz="2200" dirty="0">
              <a:solidFill>
                <a:schemeClr val="bg1"/>
              </a:solidFill>
            </a:endParaRPr>
          </a:p>
          <a:p>
            <a:pPr marL="685800" lvl="1" indent="-457200">
              <a:spcBef>
                <a:spcPct val="0"/>
              </a:spcBef>
              <a:buFont typeface="Wingdings" pitchFamily="2" charset="2"/>
              <a:buNone/>
            </a:pPr>
            <a:endParaRPr lang="en-US" altLang="en-US" sz="2200" dirty="0">
              <a:solidFill>
                <a:schemeClr val="bg1"/>
              </a:solidFill>
            </a:endParaRPr>
          </a:p>
          <a:p>
            <a:pPr marL="685800" lvl="1" indent="-457200">
              <a:spcBef>
                <a:spcPct val="0"/>
              </a:spcBef>
              <a:buFont typeface="Wingdings" pitchFamily="2" charset="2"/>
              <a:buNone/>
            </a:pPr>
            <a:endParaRPr lang="en-US" altLang="en-US" sz="2200" dirty="0">
              <a:solidFill>
                <a:schemeClr val="bg1"/>
              </a:solidFill>
            </a:endParaRPr>
          </a:p>
          <a:p>
            <a:pPr marL="457200" indent="-457200">
              <a:spcBef>
                <a:spcPct val="0"/>
              </a:spcBef>
              <a:buNone/>
            </a:pPr>
            <a:r>
              <a:rPr lang="en-US" altLang="en-US" sz="2000" dirty="0"/>
              <a:t>Note: This is a program for health, not the only program for health</a:t>
            </a:r>
            <a:endParaRPr altLang="en-US" sz="2000" dirty="0"/>
          </a:p>
        </p:txBody>
      </p:sp>
      <p:sp>
        <p:nvSpPr>
          <p:cNvPr id="19466" name="TextBox 4">
            <a:extLst>
              <a:ext uri="{FF2B5EF4-FFF2-40B4-BE49-F238E27FC236}">
                <a16:creationId xmlns:a16="http://schemas.microsoft.com/office/drawing/2014/main" id="{537FD91C-0E87-92E7-116A-856F5EC91583}"/>
              </a:ext>
            </a:extLst>
          </p:cNvPr>
          <p:cNvSpPr txBox="1">
            <a:spLocks noChangeArrowheads="1"/>
          </p:cNvSpPr>
          <p:nvPr/>
        </p:nvSpPr>
        <p:spPr bwMode="auto">
          <a:xfrm>
            <a:off x="838200"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19467" name="TextBox 8">
            <a:extLst>
              <a:ext uri="{FF2B5EF4-FFF2-40B4-BE49-F238E27FC236}">
                <a16:creationId xmlns:a16="http://schemas.microsoft.com/office/drawing/2014/main" id="{AC691CE3-A1C2-BFCC-75FC-5705AAE870B0}"/>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(B) For bringing body back to harmony from temporary disharmony</a:t>
            </a:r>
            <a:endParaRPr lang="en-US" altLang="en-US">
              <a:solidFill>
                <a:srgbClr val="FFFFFF"/>
              </a:solidFill>
            </a:endParaRPr>
          </a:p>
        </p:txBody>
      </p:sp>
      <p:sp>
        <p:nvSpPr>
          <p:cNvPr id="19468" name="TextBox 9">
            <a:extLst>
              <a:ext uri="{FF2B5EF4-FFF2-40B4-BE49-F238E27FC236}">
                <a16:creationId xmlns:a16="http://schemas.microsoft.com/office/drawing/2014/main" id="{26323AB0-CB1C-B016-AC26-7D48E2758866}"/>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(C) Dependence on drug / machine to perform a body function</a:t>
            </a:r>
          </a:p>
          <a:p>
            <a:endParaRPr lang="en-US" altLang="en-US">
              <a:solidFill>
                <a:srgbClr val="FFFFFF"/>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D4F3DBA-421A-4E9F-B7BD-4577F2EBADF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Intake</a:t>
            </a:r>
            <a:endParaRPr lang="en-US" altLang="en-US"/>
          </a:p>
        </p:txBody>
      </p:sp>
      <p:sp>
        <p:nvSpPr>
          <p:cNvPr id="16387" name="Text Placeholder 2">
            <a:extLst>
              <a:ext uri="{FF2B5EF4-FFF2-40B4-BE49-F238E27FC236}">
                <a16:creationId xmlns:a16="http://schemas.microsoft.com/office/drawing/2014/main" id="{DC721AAF-5DB5-4DA3-997D-7B177E98827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Intake includes all that we take ingest – food, water, </a:t>
            </a:r>
            <a:r>
              <a:rPr lang="en-IN" altLang="en-US"/>
              <a:t>air, </a:t>
            </a:r>
            <a:r>
              <a:rPr altLang="en-US"/>
              <a:t>sunlight… </a:t>
            </a:r>
          </a:p>
          <a:p>
            <a:pPr marL="0" indent="0">
              <a:buFont typeface="Symbol" pitchFamily="18" charset="2"/>
              <a:buNone/>
            </a:pPr>
            <a:endParaRPr altLang="en-US"/>
          </a:p>
          <a:p>
            <a:pPr marL="0" indent="0">
              <a:buFont typeface="Symbol" pitchFamily="18" charset="2"/>
              <a:buNone/>
            </a:pPr>
            <a:r>
              <a:rPr altLang="en-US"/>
              <a:t>To maintain health:</a:t>
            </a:r>
          </a:p>
          <a:p>
            <a:pPr lvl="1"/>
            <a:r>
              <a:rPr altLang="en-US"/>
              <a:t>Intake of food that is nutritious, digestible, tasty and the waste is excretable</a:t>
            </a:r>
          </a:p>
          <a:p>
            <a:pPr lvl="1"/>
            <a:r>
              <a:rPr altLang="en-US"/>
              <a:t>Intake of water in the right amount and at the right time</a:t>
            </a:r>
          </a:p>
          <a:p>
            <a:pPr lvl="1"/>
            <a:r>
              <a:rPr altLang="en-US"/>
              <a:t>Daily exposure to fresh air and sunlight</a:t>
            </a:r>
            <a:r>
              <a:rPr lang="en-IN" altLang="en-US"/>
              <a:t>…</a:t>
            </a:r>
            <a:endParaRPr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B490D6B1-DFBE-4536-BEBC-5356B39E172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Routine</a:t>
            </a:r>
            <a:endParaRPr lang="en-US" altLang="en-US"/>
          </a:p>
        </p:txBody>
      </p:sp>
      <p:sp>
        <p:nvSpPr>
          <p:cNvPr id="4" name="Text Placeholder 3">
            <a:extLst>
              <a:ext uri="{FF2B5EF4-FFF2-40B4-BE49-F238E27FC236}">
                <a16:creationId xmlns:a16="http://schemas.microsoft.com/office/drawing/2014/main" id="{2DD9DC3D-8692-4456-8CF5-08224A051942}"/>
              </a:ext>
            </a:extLst>
          </p:cNvPr>
          <p:cNvSpPr>
            <a:spLocks noGrp="1"/>
          </p:cNvSpPr>
          <p:nvPr>
            <p:ph type="body" sz="quarter" idx="13"/>
          </p:nvPr>
        </p:nvSpPr>
        <p:spPr/>
        <p:txBody>
          <a:bodyPr>
            <a:normAutofit lnSpcReduction="10000"/>
          </a:bodyPr>
          <a:lstStyle/>
          <a:p>
            <a:pPr marL="0" indent="0">
              <a:buFont typeface="Symbol" pitchFamily="18" charset="2"/>
              <a:buNone/>
              <a:defRPr/>
            </a:pPr>
            <a:r>
              <a:rPr lang="en-IN" b="1"/>
              <a:t>The Circadian Rhythm</a:t>
            </a:r>
          </a:p>
          <a:p>
            <a:pPr>
              <a:buFontTx/>
              <a:buChar char="-"/>
              <a:defRPr/>
            </a:pPr>
            <a:r>
              <a:rPr lang="en-IN"/>
              <a:t>Body response to the solar cycle</a:t>
            </a:r>
          </a:p>
          <a:p>
            <a:pPr marL="0" indent="0">
              <a:buFont typeface="Symbol" pitchFamily="18" charset="2"/>
              <a:buNone/>
              <a:defRPr/>
            </a:pPr>
            <a:r>
              <a:rPr lang="en-IN"/>
              <a:t>(Understanding this helps in setting up a harmonious daily routine)</a:t>
            </a:r>
          </a:p>
          <a:p>
            <a:pPr>
              <a:buFontTx/>
              <a:buChar char="-"/>
              <a:defRPr/>
            </a:pPr>
            <a:endParaRPr lang="en-IN"/>
          </a:p>
          <a:p>
            <a:pPr marL="0" indent="0">
              <a:buFont typeface="Symbol" pitchFamily="18" charset="2"/>
              <a:buNone/>
              <a:defRPr/>
            </a:pPr>
            <a:r>
              <a:rPr lang="en-IN" b="1"/>
              <a:t>The Rhythm of Seasons</a:t>
            </a:r>
          </a:p>
          <a:p>
            <a:pPr>
              <a:buFontTx/>
              <a:buChar char="-"/>
              <a:defRPr/>
            </a:pPr>
            <a:r>
              <a:rPr lang="en-IN"/>
              <a:t>Body response to the seasons</a:t>
            </a:r>
          </a:p>
          <a:p>
            <a:pPr>
              <a:buFontTx/>
              <a:buChar char="-"/>
              <a:defRPr/>
            </a:pPr>
            <a:r>
              <a:rPr lang="en-IN"/>
              <a:t>Availability of complementary plants in various seasons</a:t>
            </a:r>
          </a:p>
          <a:p>
            <a:pPr marL="0" indent="0">
              <a:buFont typeface="Symbol" pitchFamily="18" charset="2"/>
              <a:buNone/>
              <a:defRPr/>
            </a:pPr>
            <a:r>
              <a:rPr lang="en-IN"/>
              <a:t>(Understanding this helps in deciding appropriate seasonal intake, necessary protection of the Body and setting up a harmonious seasonal routine)</a:t>
            </a:r>
          </a:p>
          <a:p>
            <a:pPr marL="0" indent="0">
              <a:buFont typeface="Symbol" pitchFamily="18" charset="2"/>
              <a:buNone/>
              <a:defRPr/>
            </a:pPr>
            <a:endParaRPr lang="en-IN"/>
          </a:p>
          <a:p>
            <a:pPr marL="0" indent="0">
              <a:buFont typeface="Symbol" pitchFamily="18" charset="2"/>
              <a:buNone/>
              <a:defRPr/>
            </a:pPr>
            <a:r>
              <a:rPr lang="en-IN" b="1"/>
              <a:t>The Body lifecycle Rhythm</a:t>
            </a:r>
          </a:p>
          <a:p>
            <a:pPr>
              <a:buFontTx/>
              <a:buChar char="-"/>
              <a:defRPr/>
            </a:pPr>
            <a:r>
              <a:rPr lang="en-IN"/>
              <a:t>Childhood – growth (</a:t>
            </a:r>
            <a:r>
              <a:rPr lang="en-IN" err="1"/>
              <a:t>cuf</a:t>
            </a:r>
            <a:r>
              <a:rPr lang="en-IN"/>
              <a:t>)</a:t>
            </a:r>
          </a:p>
          <a:p>
            <a:pPr>
              <a:buFontTx/>
              <a:buChar char="-"/>
              <a:defRPr/>
            </a:pPr>
            <a:r>
              <a:rPr lang="en-IN"/>
              <a:t>Youth (pitta)</a:t>
            </a:r>
          </a:p>
          <a:p>
            <a:pPr>
              <a:buFontTx/>
              <a:buChar char="-"/>
              <a:defRPr/>
            </a:pPr>
            <a:r>
              <a:rPr lang="en-IN"/>
              <a:t>Old age (</a:t>
            </a:r>
            <a:r>
              <a:rPr lang="en-IN" err="1"/>
              <a:t>vata</a:t>
            </a:r>
            <a:r>
              <a:rPr lang="en-IN"/>
              <a:t>)</a:t>
            </a:r>
          </a:p>
          <a:p>
            <a:pPr marL="0" indent="0">
              <a:buFont typeface="Symbol" pitchFamily="18" charset="2"/>
              <a:buNone/>
              <a:defRPr/>
            </a:pPr>
            <a:r>
              <a:rPr lang="en-IN"/>
              <a:t>(Understanding this helps in deciding a harmonious lifestyle for each stage of life)</a:t>
            </a:r>
          </a:p>
          <a:p>
            <a:pPr marL="0" indent="0">
              <a:buFont typeface="Symbol" pitchFamily="18" charset="2"/>
              <a:buNone/>
              <a:defRPr/>
            </a:pPr>
            <a:endParaRPr lang="en-IN"/>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BE035058-5BDC-4FE9-9984-E07453C7B63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Understanding the Circadian Rhythm can help us setup a Harmonious Daily Routine</a:t>
            </a:r>
            <a:endParaRPr lang="en-IN" altLang="en-US"/>
          </a:p>
        </p:txBody>
      </p:sp>
      <p:graphicFrame>
        <p:nvGraphicFramePr>
          <p:cNvPr id="6" name="Diagram 5">
            <a:extLst>
              <a:ext uri="{FF2B5EF4-FFF2-40B4-BE49-F238E27FC236}">
                <a16:creationId xmlns:a16="http://schemas.microsoft.com/office/drawing/2014/main" id="{61424DBF-C351-4B8E-BE44-AEEC6CFAF56C}"/>
              </a:ext>
            </a:extLst>
          </p:cNvPr>
          <p:cNvGraphicFramePr/>
          <p:nvPr/>
        </p:nvGraphicFramePr>
        <p:xfrm>
          <a:off x="0" y="201490"/>
          <a:ext cx="12585849" cy="643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TextBox 6">
            <a:extLst>
              <a:ext uri="{FF2B5EF4-FFF2-40B4-BE49-F238E27FC236}">
                <a16:creationId xmlns:a16="http://schemas.microsoft.com/office/drawing/2014/main" id="{11609066-3B8E-44B3-BACE-B6EA0F6F56DC}"/>
              </a:ext>
            </a:extLst>
          </p:cNvPr>
          <p:cNvSpPr txBox="1">
            <a:spLocks noChangeArrowheads="1"/>
          </p:cNvSpPr>
          <p:nvPr/>
        </p:nvSpPr>
        <p:spPr bwMode="auto">
          <a:xfrm>
            <a:off x="5875338" y="460375"/>
            <a:ext cx="1023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altLang="en-US" sz="1400">
                <a:solidFill>
                  <a:srgbClr val="000000"/>
                </a:solidFill>
                <a:latin typeface="Calibri" panose="020F0502020204030204" pitchFamily="34" charset="0"/>
              </a:rPr>
              <a:t>6 AM</a:t>
            </a:r>
          </a:p>
        </p:txBody>
      </p:sp>
      <p:sp>
        <p:nvSpPr>
          <p:cNvPr id="18437" name="TextBox 7">
            <a:extLst>
              <a:ext uri="{FF2B5EF4-FFF2-40B4-BE49-F238E27FC236}">
                <a16:creationId xmlns:a16="http://schemas.microsoft.com/office/drawing/2014/main" id="{FA53DF4B-2B35-44FD-BF77-210776B614AA}"/>
              </a:ext>
            </a:extLst>
          </p:cNvPr>
          <p:cNvSpPr txBox="1">
            <a:spLocks noChangeArrowheads="1"/>
          </p:cNvSpPr>
          <p:nvPr/>
        </p:nvSpPr>
        <p:spPr bwMode="auto">
          <a:xfrm>
            <a:off x="9039225" y="3441700"/>
            <a:ext cx="140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1400">
                <a:solidFill>
                  <a:srgbClr val="000000"/>
                </a:solidFill>
                <a:latin typeface="Calibri" panose="020F0502020204030204" pitchFamily="34" charset="0"/>
              </a:rPr>
              <a:t>12 Noon</a:t>
            </a:r>
          </a:p>
        </p:txBody>
      </p:sp>
      <p:sp>
        <p:nvSpPr>
          <p:cNvPr id="18438" name="TextBox 8">
            <a:extLst>
              <a:ext uri="{FF2B5EF4-FFF2-40B4-BE49-F238E27FC236}">
                <a16:creationId xmlns:a16="http://schemas.microsoft.com/office/drawing/2014/main" id="{334F9D42-26DA-4CF1-9B68-17931321BC94}"/>
              </a:ext>
            </a:extLst>
          </p:cNvPr>
          <p:cNvSpPr txBox="1">
            <a:spLocks noChangeArrowheads="1"/>
          </p:cNvSpPr>
          <p:nvPr/>
        </p:nvSpPr>
        <p:spPr bwMode="auto">
          <a:xfrm>
            <a:off x="2090738" y="3352800"/>
            <a:ext cx="1662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altLang="en-US" sz="1400">
                <a:solidFill>
                  <a:srgbClr val="000000"/>
                </a:solidFill>
                <a:latin typeface="Calibri" panose="020F0502020204030204" pitchFamily="34" charset="0"/>
              </a:rPr>
              <a:t>12 Midnight</a:t>
            </a:r>
          </a:p>
        </p:txBody>
      </p:sp>
      <p:sp>
        <p:nvSpPr>
          <p:cNvPr id="18439" name="TextBox 9">
            <a:extLst>
              <a:ext uri="{FF2B5EF4-FFF2-40B4-BE49-F238E27FC236}">
                <a16:creationId xmlns:a16="http://schemas.microsoft.com/office/drawing/2014/main" id="{2BB5DB15-ACB5-4D10-8B83-0BDB895D0EA7}"/>
              </a:ext>
            </a:extLst>
          </p:cNvPr>
          <p:cNvSpPr txBox="1">
            <a:spLocks noChangeArrowheads="1"/>
          </p:cNvSpPr>
          <p:nvPr/>
        </p:nvSpPr>
        <p:spPr bwMode="auto">
          <a:xfrm>
            <a:off x="2984500" y="2014538"/>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altLang="en-US" sz="1400">
                <a:solidFill>
                  <a:srgbClr val="000000"/>
                </a:solidFill>
                <a:latin typeface="Calibri" panose="020F0502020204030204" pitchFamily="34" charset="0"/>
              </a:rPr>
              <a:t>2 AM</a:t>
            </a:r>
          </a:p>
        </p:txBody>
      </p:sp>
      <p:sp>
        <p:nvSpPr>
          <p:cNvPr id="18440" name="TextBox 10">
            <a:extLst>
              <a:ext uri="{FF2B5EF4-FFF2-40B4-BE49-F238E27FC236}">
                <a16:creationId xmlns:a16="http://schemas.microsoft.com/office/drawing/2014/main" id="{A09A865C-68EF-45C7-BD82-36836C30EB57}"/>
              </a:ext>
            </a:extLst>
          </p:cNvPr>
          <p:cNvSpPr txBox="1">
            <a:spLocks noChangeArrowheads="1"/>
          </p:cNvSpPr>
          <p:nvPr/>
        </p:nvSpPr>
        <p:spPr bwMode="auto">
          <a:xfrm>
            <a:off x="8482013" y="2000250"/>
            <a:ext cx="1030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altLang="en-US" sz="1400">
                <a:solidFill>
                  <a:srgbClr val="000000"/>
                </a:solidFill>
                <a:latin typeface="Calibri" panose="020F0502020204030204" pitchFamily="34" charset="0"/>
              </a:rPr>
              <a:t>10 AM</a:t>
            </a:r>
          </a:p>
        </p:txBody>
      </p:sp>
      <p:sp>
        <p:nvSpPr>
          <p:cNvPr id="18441" name="TextBox 11">
            <a:extLst>
              <a:ext uri="{FF2B5EF4-FFF2-40B4-BE49-F238E27FC236}">
                <a16:creationId xmlns:a16="http://schemas.microsoft.com/office/drawing/2014/main" id="{7DA5D395-C6CC-46C0-91E8-777D00775667}"/>
              </a:ext>
            </a:extLst>
          </p:cNvPr>
          <p:cNvSpPr txBox="1">
            <a:spLocks noChangeArrowheads="1"/>
          </p:cNvSpPr>
          <p:nvPr/>
        </p:nvSpPr>
        <p:spPr bwMode="auto">
          <a:xfrm>
            <a:off x="2900363" y="4767263"/>
            <a:ext cx="1038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altLang="en-US" sz="1400">
                <a:solidFill>
                  <a:srgbClr val="000000"/>
                </a:solidFill>
                <a:latin typeface="Calibri" panose="020F0502020204030204" pitchFamily="34" charset="0"/>
              </a:rPr>
              <a:t>10 PM</a:t>
            </a:r>
          </a:p>
        </p:txBody>
      </p:sp>
      <p:sp>
        <p:nvSpPr>
          <p:cNvPr id="18442" name="TextBox 12">
            <a:extLst>
              <a:ext uri="{FF2B5EF4-FFF2-40B4-BE49-F238E27FC236}">
                <a16:creationId xmlns:a16="http://schemas.microsoft.com/office/drawing/2014/main" id="{9090BECE-2668-4FE2-9405-F78C13E8FB5F}"/>
              </a:ext>
            </a:extLst>
          </p:cNvPr>
          <p:cNvSpPr txBox="1">
            <a:spLocks noChangeArrowheads="1"/>
          </p:cNvSpPr>
          <p:nvPr/>
        </p:nvSpPr>
        <p:spPr bwMode="auto">
          <a:xfrm>
            <a:off x="8513763" y="4767263"/>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altLang="en-US" sz="1400">
                <a:solidFill>
                  <a:srgbClr val="000000"/>
                </a:solidFill>
                <a:latin typeface="Calibri" panose="020F0502020204030204" pitchFamily="34" charset="0"/>
              </a:rPr>
              <a:t>2 PM</a:t>
            </a:r>
          </a:p>
        </p:txBody>
      </p:sp>
      <p:sp>
        <p:nvSpPr>
          <p:cNvPr id="18443" name="TextBox 13">
            <a:extLst>
              <a:ext uri="{FF2B5EF4-FFF2-40B4-BE49-F238E27FC236}">
                <a16:creationId xmlns:a16="http://schemas.microsoft.com/office/drawing/2014/main" id="{8CBE7EE1-9B54-4C3F-B15E-7150143C531D}"/>
              </a:ext>
            </a:extLst>
          </p:cNvPr>
          <p:cNvSpPr txBox="1">
            <a:spLocks noChangeArrowheads="1"/>
          </p:cNvSpPr>
          <p:nvPr/>
        </p:nvSpPr>
        <p:spPr bwMode="auto">
          <a:xfrm>
            <a:off x="5940425" y="6467475"/>
            <a:ext cx="1098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IN" altLang="en-US" sz="1400">
                <a:solidFill>
                  <a:srgbClr val="000000"/>
                </a:solidFill>
                <a:latin typeface="Calibri" panose="020F0502020204030204" pitchFamily="34" charset="0"/>
              </a:rPr>
              <a:t>6 PM</a:t>
            </a:r>
          </a:p>
        </p:txBody>
      </p:sp>
      <p:sp>
        <p:nvSpPr>
          <p:cNvPr id="15" name="TextBox 14">
            <a:extLst>
              <a:ext uri="{FF2B5EF4-FFF2-40B4-BE49-F238E27FC236}">
                <a16:creationId xmlns:a16="http://schemas.microsoft.com/office/drawing/2014/main" id="{4532B58F-25FE-43EF-8172-7B6463B5A99B}"/>
              </a:ext>
            </a:extLst>
          </p:cNvPr>
          <p:cNvSpPr txBox="1">
            <a:spLocks noChangeArrowheads="1"/>
          </p:cNvSpPr>
          <p:nvPr/>
        </p:nvSpPr>
        <p:spPr bwMode="auto">
          <a:xfrm>
            <a:off x="2919413" y="544513"/>
            <a:ext cx="2655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IN" altLang="en-US" sz="1600" b="1">
                <a:solidFill>
                  <a:srgbClr val="000000"/>
                </a:solidFill>
                <a:latin typeface="Calibri" panose="020F0502020204030204" pitchFamily="34" charset="0"/>
              </a:rPr>
              <a:t>Cleansing time</a:t>
            </a:r>
          </a:p>
        </p:txBody>
      </p:sp>
      <p:sp>
        <p:nvSpPr>
          <p:cNvPr id="16" name="TextBox 15">
            <a:extLst>
              <a:ext uri="{FF2B5EF4-FFF2-40B4-BE49-F238E27FC236}">
                <a16:creationId xmlns:a16="http://schemas.microsoft.com/office/drawing/2014/main" id="{F0195413-93EC-4C4A-A5C1-8529DD2541B1}"/>
              </a:ext>
            </a:extLst>
          </p:cNvPr>
          <p:cNvSpPr txBox="1">
            <a:spLocks noChangeArrowheads="1"/>
          </p:cNvSpPr>
          <p:nvPr/>
        </p:nvSpPr>
        <p:spPr bwMode="auto">
          <a:xfrm>
            <a:off x="2884488" y="6184900"/>
            <a:ext cx="2259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IN" altLang="en-US" sz="1600" b="1">
                <a:solidFill>
                  <a:srgbClr val="000000"/>
                </a:solidFill>
                <a:latin typeface="Calibri" panose="020F0502020204030204" pitchFamily="34" charset="0"/>
              </a:rPr>
              <a:t>Dinner time</a:t>
            </a:r>
          </a:p>
        </p:txBody>
      </p:sp>
      <p:sp>
        <p:nvSpPr>
          <p:cNvPr id="17" name="TextBox 16">
            <a:extLst>
              <a:ext uri="{FF2B5EF4-FFF2-40B4-BE49-F238E27FC236}">
                <a16:creationId xmlns:a16="http://schemas.microsoft.com/office/drawing/2014/main" id="{7846AEFB-2787-42A2-B078-9AF693D05978}"/>
              </a:ext>
            </a:extLst>
          </p:cNvPr>
          <p:cNvSpPr txBox="1">
            <a:spLocks noChangeArrowheads="1"/>
          </p:cNvSpPr>
          <p:nvPr/>
        </p:nvSpPr>
        <p:spPr bwMode="auto">
          <a:xfrm>
            <a:off x="815975" y="4318000"/>
            <a:ext cx="2547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IN" altLang="en-US" sz="1600" b="1">
                <a:solidFill>
                  <a:srgbClr val="000000"/>
                </a:solidFill>
                <a:latin typeface="Calibri" panose="020F0502020204030204" pitchFamily="34" charset="0"/>
              </a:rPr>
              <a:t>Bed time</a:t>
            </a:r>
          </a:p>
        </p:txBody>
      </p:sp>
      <p:sp>
        <p:nvSpPr>
          <p:cNvPr id="18" name="TextBox 17">
            <a:extLst>
              <a:ext uri="{FF2B5EF4-FFF2-40B4-BE49-F238E27FC236}">
                <a16:creationId xmlns:a16="http://schemas.microsoft.com/office/drawing/2014/main" id="{49A3C38C-3163-4BB8-BA68-9EB084DF25C2}"/>
              </a:ext>
            </a:extLst>
          </p:cNvPr>
          <p:cNvSpPr txBox="1">
            <a:spLocks noChangeArrowheads="1"/>
          </p:cNvSpPr>
          <p:nvPr/>
        </p:nvSpPr>
        <p:spPr bwMode="auto">
          <a:xfrm>
            <a:off x="2524125" y="798513"/>
            <a:ext cx="28225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1600" b="1">
                <a:solidFill>
                  <a:srgbClr val="000000"/>
                </a:solidFill>
                <a:latin typeface="Calibri" panose="020F0502020204030204" pitchFamily="34" charset="0"/>
              </a:rPr>
              <a:t>Wake-up time </a:t>
            </a:r>
          </a:p>
          <a:p>
            <a:pPr eaLnBrk="1" hangingPunct="1"/>
            <a:r>
              <a:rPr lang="en-IN" altLang="en-US" sz="1400" b="1">
                <a:solidFill>
                  <a:srgbClr val="000000"/>
                </a:solidFill>
                <a:latin typeface="Calibri" panose="020F0502020204030204" pitchFamily="34" charset="0"/>
              </a:rPr>
              <a:t>(~1½ hrs before sunrise)</a:t>
            </a:r>
          </a:p>
        </p:txBody>
      </p:sp>
      <p:sp>
        <p:nvSpPr>
          <p:cNvPr id="19" name="TextBox 18">
            <a:extLst>
              <a:ext uri="{FF2B5EF4-FFF2-40B4-BE49-F238E27FC236}">
                <a16:creationId xmlns:a16="http://schemas.microsoft.com/office/drawing/2014/main" id="{0A8CEDE9-2F56-41E4-8056-DBC905E0447D}"/>
              </a:ext>
            </a:extLst>
          </p:cNvPr>
          <p:cNvSpPr txBox="1">
            <a:spLocks noChangeArrowheads="1"/>
          </p:cNvSpPr>
          <p:nvPr/>
        </p:nvSpPr>
        <p:spPr bwMode="auto">
          <a:xfrm>
            <a:off x="7639050" y="5799138"/>
            <a:ext cx="195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1400">
                <a:solidFill>
                  <a:srgbClr val="000000"/>
                </a:solidFill>
                <a:latin typeface="Calibri" panose="020F0502020204030204" pitchFamily="34" charset="0"/>
              </a:rPr>
              <a:t>Absorption and </a:t>
            </a:r>
          </a:p>
          <a:p>
            <a:pPr eaLnBrk="1" hangingPunct="1"/>
            <a:r>
              <a:rPr lang="en-IN" altLang="en-US" sz="1400">
                <a:solidFill>
                  <a:srgbClr val="000000"/>
                </a:solidFill>
                <a:latin typeface="Calibri" panose="020F0502020204030204" pitchFamily="34" charset="0"/>
              </a:rPr>
              <a:t>Assimilation</a:t>
            </a:r>
          </a:p>
        </p:txBody>
      </p:sp>
      <p:sp>
        <p:nvSpPr>
          <p:cNvPr id="20" name="TextBox 19">
            <a:extLst>
              <a:ext uri="{FF2B5EF4-FFF2-40B4-BE49-F238E27FC236}">
                <a16:creationId xmlns:a16="http://schemas.microsoft.com/office/drawing/2014/main" id="{39732A06-E718-4D1C-8412-534C3AC7C4E9}"/>
              </a:ext>
            </a:extLst>
          </p:cNvPr>
          <p:cNvSpPr txBox="1">
            <a:spLocks noChangeArrowheads="1"/>
          </p:cNvSpPr>
          <p:nvPr/>
        </p:nvSpPr>
        <p:spPr bwMode="auto">
          <a:xfrm>
            <a:off x="1747838" y="3044825"/>
            <a:ext cx="1662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IN" altLang="en-US" sz="1400">
                <a:solidFill>
                  <a:srgbClr val="000000"/>
                </a:solidFill>
                <a:latin typeface="Calibri" panose="020F0502020204030204" pitchFamily="34" charset="0"/>
              </a:rPr>
              <a:t>Deep Sleep</a:t>
            </a:r>
          </a:p>
        </p:txBody>
      </p:sp>
      <p:sp>
        <p:nvSpPr>
          <p:cNvPr id="21" name="TextBox 20">
            <a:extLst>
              <a:ext uri="{FF2B5EF4-FFF2-40B4-BE49-F238E27FC236}">
                <a16:creationId xmlns:a16="http://schemas.microsoft.com/office/drawing/2014/main" id="{251CE8BC-B54C-410F-87D8-E55296427DE2}"/>
              </a:ext>
            </a:extLst>
          </p:cNvPr>
          <p:cNvSpPr txBox="1">
            <a:spLocks noChangeArrowheads="1"/>
          </p:cNvSpPr>
          <p:nvPr/>
        </p:nvSpPr>
        <p:spPr bwMode="auto">
          <a:xfrm>
            <a:off x="342900" y="1489075"/>
            <a:ext cx="3638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IN" altLang="en-US" sz="1400">
                <a:solidFill>
                  <a:srgbClr val="000000"/>
                </a:solidFill>
                <a:latin typeface="Calibri" panose="020F0502020204030204" pitchFamily="34" charset="0"/>
              </a:rPr>
              <a:t>Waste Removal</a:t>
            </a:r>
          </a:p>
          <a:p>
            <a:pPr algn="r" eaLnBrk="1" hangingPunct="1"/>
            <a:r>
              <a:rPr lang="en-IN" altLang="en-US" sz="1400">
                <a:solidFill>
                  <a:srgbClr val="000000"/>
                </a:solidFill>
                <a:latin typeface="Calibri" panose="020F0502020204030204" pitchFamily="34" charset="0"/>
              </a:rPr>
              <a:t>(Detoxification through Kidneys…)</a:t>
            </a:r>
          </a:p>
        </p:txBody>
      </p:sp>
      <p:sp>
        <p:nvSpPr>
          <p:cNvPr id="22" name="TextBox 21">
            <a:extLst>
              <a:ext uri="{FF2B5EF4-FFF2-40B4-BE49-F238E27FC236}">
                <a16:creationId xmlns:a16="http://schemas.microsoft.com/office/drawing/2014/main" id="{83D07A27-4663-4002-9D0D-31A412BF2708}"/>
              </a:ext>
            </a:extLst>
          </p:cNvPr>
          <p:cNvSpPr txBox="1">
            <a:spLocks noChangeArrowheads="1"/>
          </p:cNvSpPr>
          <p:nvPr/>
        </p:nvSpPr>
        <p:spPr bwMode="auto">
          <a:xfrm>
            <a:off x="806450" y="2389188"/>
            <a:ext cx="2757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IN" altLang="en-US" sz="1400">
                <a:solidFill>
                  <a:srgbClr val="000000"/>
                </a:solidFill>
                <a:latin typeface="Calibri" panose="020F0502020204030204" pitchFamily="34" charset="0"/>
              </a:rPr>
              <a:t>Regeneration and Repair </a:t>
            </a:r>
          </a:p>
          <a:p>
            <a:pPr algn="r" eaLnBrk="1" hangingPunct="1"/>
            <a:r>
              <a:rPr lang="en-IN" altLang="en-US" sz="1400">
                <a:solidFill>
                  <a:srgbClr val="000000"/>
                </a:solidFill>
                <a:latin typeface="Calibri" panose="020F0502020204030204" pitchFamily="34" charset="0"/>
              </a:rPr>
              <a:t>(Liver Activation…)</a:t>
            </a:r>
          </a:p>
        </p:txBody>
      </p:sp>
      <p:sp>
        <p:nvSpPr>
          <p:cNvPr id="23" name="TextBox 22">
            <a:extLst>
              <a:ext uri="{FF2B5EF4-FFF2-40B4-BE49-F238E27FC236}">
                <a16:creationId xmlns:a16="http://schemas.microsoft.com/office/drawing/2014/main" id="{13EC840B-9F4E-406A-B338-E307CFC52230}"/>
              </a:ext>
            </a:extLst>
          </p:cNvPr>
          <p:cNvSpPr txBox="1">
            <a:spLocks noChangeArrowheads="1"/>
          </p:cNvSpPr>
          <p:nvPr/>
        </p:nvSpPr>
        <p:spPr bwMode="auto">
          <a:xfrm>
            <a:off x="7545388" y="833438"/>
            <a:ext cx="2132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1600" b="1">
                <a:solidFill>
                  <a:srgbClr val="000000"/>
                </a:solidFill>
                <a:latin typeface="Calibri" panose="020F0502020204030204" pitchFamily="34" charset="0"/>
              </a:rPr>
              <a:t>Breakfast time</a:t>
            </a:r>
          </a:p>
        </p:txBody>
      </p:sp>
      <p:sp>
        <p:nvSpPr>
          <p:cNvPr id="24" name="TextBox 23">
            <a:extLst>
              <a:ext uri="{FF2B5EF4-FFF2-40B4-BE49-F238E27FC236}">
                <a16:creationId xmlns:a16="http://schemas.microsoft.com/office/drawing/2014/main" id="{41CD9095-C413-4CBA-9814-555719E7BC68}"/>
              </a:ext>
            </a:extLst>
          </p:cNvPr>
          <p:cNvSpPr txBox="1">
            <a:spLocks noChangeArrowheads="1"/>
          </p:cNvSpPr>
          <p:nvPr/>
        </p:nvSpPr>
        <p:spPr bwMode="auto">
          <a:xfrm>
            <a:off x="9061450" y="3138488"/>
            <a:ext cx="2128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1600" b="1">
                <a:solidFill>
                  <a:srgbClr val="000000"/>
                </a:solidFill>
                <a:latin typeface="Calibri" panose="020F0502020204030204" pitchFamily="34" charset="0"/>
              </a:rPr>
              <a:t>Lunch</a:t>
            </a:r>
            <a:r>
              <a:rPr lang="en-IN" altLang="en-US" sz="1400" b="1">
                <a:solidFill>
                  <a:srgbClr val="000000"/>
                </a:solidFill>
                <a:latin typeface="Calibri" panose="020F0502020204030204" pitchFamily="34" charset="0"/>
              </a:rPr>
              <a:t> time</a:t>
            </a:r>
          </a:p>
        </p:txBody>
      </p:sp>
      <p:sp>
        <p:nvSpPr>
          <p:cNvPr id="25" name="TextBox 24">
            <a:extLst>
              <a:ext uri="{FF2B5EF4-FFF2-40B4-BE49-F238E27FC236}">
                <a16:creationId xmlns:a16="http://schemas.microsoft.com/office/drawing/2014/main" id="{0CABF2DA-0DCE-46CA-AB0D-FD9712CE8410}"/>
              </a:ext>
            </a:extLst>
          </p:cNvPr>
          <p:cNvSpPr txBox="1">
            <a:spLocks noChangeArrowheads="1"/>
          </p:cNvSpPr>
          <p:nvPr/>
        </p:nvSpPr>
        <p:spPr bwMode="auto">
          <a:xfrm>
            <a:off x="9055100" y="3721100"/>
            <a:ext cx="196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1400">
                <a:solidFill>
                  <a:srgbClr val="000000"/>
                </a:solidFill>
                <a:latin typeface="Calibri" panose="020F0502020204030204" pitchFamily="34" charset="0"/>
              </a:rPr>
              <a:t>Maximum Agni (Digestive Fire)</a:t>
            </a:r>
          </a:p>
        </p:txBody>
      </p:sp>
      <p:sp>
        <p:nvSpPr>
          <p:cNvPr id="26" name="Arc 25">
            <a:extLst>
              <a:ext uri="{FF2B5EF4-FFF2-40B4-BE49-F238E27FC236}">
                <a16:creationId xmlns:a16="http://schemas.microsoft.com/office/drawing/2014/main" id="{5A5459DF-83D0-4609-A0B4-142919AD7A08}"/>
              </a:ext>
            </a:extLst>
          </p:cNvPr>
          <p:cNvSpPr/>
          <p:nvPr/>
        </p:nvSpPr>
        <p:spPr>
          <a:xfrm>
            <a:off x="3975100" y="796925"/>
            <a:ext cx="4298950" cy="3340100"/>
          </a:xfrm>
          <a:prstGeom prst="arc">
            <a:avLst>
              <a:gd name="adj1" fmla="val 13901998"/>
              <a:gd name="adj2" fmla="val 16673062"/>
            </a:avLst>
          </a:prstGeom>
          <a:ln w="1016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514350" eaLnBrk="1" fontAlgn="auto" hangingPunct="1">
              <a:spcBef>
                <a:spcPts val="0"/>
              </a:spcBef>
              <a:spcAft>
                <a:spcPts val="0"/>
              </a:spcAft>
              <a:defRPr/>
            </a:pPr>
            <a:endParaRPr lang="en-IN" sz="1400">
              <a:solidFill>
                <a:prstClr val="black"/>
              </a:solidFill>
            </a:endParaRPr>
          </a:p>
        </p:txBody>
      </p:sp>
      <p:sp>
        <p:nvSpPr>
          <p:cNvPr id="27" name="Arc 26">
            <a:extLst>
              <a:ext uri="{FF2B5EF4-FFF2-40B4-BE49-F238E27FC236}">
                <a16:creationId xmlns:a16="http://schemas.microsoft.com/office/drawing/2014/main" id="{D528E56C-9A07-4EE7-8947-164456AC5A83}"/>
              </a:ext>
            </a:extLst>
          </p:cNvPr>
          <p:cNvSpPr/>
          <p:nvPr/>
        </p:nvSpPr>
        <p:spPr>
          <a:xfrm>
            <a:off x="4060825" y="844550"/>
            <a:ext cx="4464050" cy="3432175"/>
          </a:xfrm>
          <a:prstGeom prst="arc">
            <a:avLst>
              <a:gd name="adj1" fmla="val 17666990"/>
              <a:gd name="adj2" fmla="val 19509714"/>
            </a:avLst>
          </a:prstGeom>
          <a:ln w="1016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514350" eaLnBrk="1" fontAlgn="auto" hangingPunct="1">
              <a:spcBef>
                <a:spcPts val="0"/>
              </a:spcBef>
              <a:spcAft>
                <a:spcPts val="0"/>
              </a:spcAft>
              <a:defRPr/>
            </a:pPr>
            <a:endParaRPr lang="en-IN" sz="1400">
              <a:solidFill>
                <a:prstClr val="black"/>
              </a:solidFill>
            </a:endParaRPr>
          </a:p>
        </p:txBody>
      </p:sp>
      <p:sp>
        <p:nvSpPr>
          <p:cNvPr id="28" name="Arc 27">
            <a:extLst>
              <a:ext uri="{FF2B5EF4-FFF2-40B4-BE49-F238E27FC236}">
                <a16:creationId xmlns:a16="http://schemas.microsoft.com/office/drawing/2014/main" id="{B24D8C86-CB37-4C02-A826-89270D29B116}"/>
              </a:ext>
            </a:extLst>
          </p:cNvPr>
          <p:cNvSpPr/>
          <p:nvPr/>
        </p:nvSpPr>
        <p:spPr>
          <a:xfrm rot="21377524">
            <a:off x="3894138" y="806450"/>
            <a:ext cx="4462462" cy="3162300"/>
          </a:xfrm>
          <a:prstGeom prst="arc">
            <a:avLst>
              <a:gd name="adj1" fmla="val 13000819"/>
              <a:gd name="adj2" fmla="val 13589695"/>
            </a:avLst>
          </a:prstGeom>
          <a:ln w="1016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514350" eaLnBrk="1" fontAlgn="auto" hangingPunct="1">
              <a:spcBef>
                <a:spcPts val="0"/>
              </a:spcBef>
              <a:spcAft>
                <a:spcPts val="0"/>
              </a:spcAft>
              <a:defRPr/>
            </a:pPr>
            <a:endParaRPr lang="en-IN" sz="1400">
              <a:solidFill>
                <a:prstClr val="black"/>
              </a:solidFill>
            </a:endParaRPr>
          </a:p>
        </p:txBody>
      </p:sp>
      <p:sp>
        <p:nvSpPr>
          <p:cNvPr id="29" name="Arc 28">
            <a:extLst>
              <a:ext uri="{FF2B5EF4-FFF2-40B4-BE49-F238E27FC236}">
                <a16:creationId xmlns:a16="http://schemas.microsoft.com/office/drawing/2014/main" id="{8E9CFC67-842B-4C47-A611-2E221120D5ED}"/>
              </a:ext>
            </a:extLst>
          </p:cNvPr>
          <p:cNvSpPr/>
          <p:nvPr/>
        </p:nvSpPr>
        <p:spPr>
          <a:xfrm rot="5400000">
            <a:off x="5426076" y="2027237"/>
            <a:ext cx="4114800" cy="3000375"/>
          </a:xfrm>
          <a:prstGeom prst="arc">
            <a:avLst>
              <a:gd name="adj1" fmla="val 14843774"/>
              <a:gd name="adj2" fmla="val 17841951"/>
            </a:avLst>
          </a:prstGeom>
          <a:ln w="1016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514350" eaLnBrk="1" fontAlgn="auto" hangingPunct="1">
              <a:spcBef>
                <a:spcPts val="0"/>
              </a:spcBef>
              <a:spcAft>
                <a:spcPts val="0"/>
              </a:spcAft>
              <a:defRPr/>
            </a:pPr>
            <a:endParaRPr lang="en-IN" sz="1400">
              <a:solidFill>
                <a:prstClr val="black"/>
              </a:solidFill>
            </a:endParaRPr>
          </a:p>
        </p:txBody>
      </p:sp>
      <p:sp>
        <p:nvSpPr>
          <p:cNvPr id="30" name="Arc 29">
            <a:extLst>
              <a:ext uri="{FF2B5EF4-FFF2-40B4-BE49-F238E27FC236}">
                <a16:creationId xmlns:a16="http://schemas.microsoft.com/office/drawing/2014/main" id="{F20183BB-60A0-4B76-86D3-7C09FFFF83AD}"/>
              </a:ext>
            </a:extLst>
          </p:cNvPr>
          <p:cNvSpPr/>
          <p:nvPr/>
        </p:nvSpPr>
        <p:spPr>
          <a:xfrm rot="10800000">
            <a:off x="4046538" y="3168650"/>
            <a:ext cx="4406900" cy="3165475"/>
          </a:xfrm>
          <a:prstGeom prst="arc">
            <a:avLst>
              <a:gd name="adj1" fmla="val 16292663"/>
              <a:gd name="adj2" fmla="val 19577997"/>
            </a:avLst>
          </a:prstGeom>
          <a:ln w="1016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514350" eaLnBrk="1" fontAlgn="auto" hangingPunct="1">
              <a:spcBef>
                <a:spcPts val="0"/>
              </a:spcBef>
              <a:spcAft>
                <a:spcPts val="0"/>
              </a:spcAft>
              <a:defRPr/>
            </a:pPr>
            <a:endParaRPr lang="en-IN" sz="1400">
              <a:solidFill>
                <a:prstClr val="black"/>
              </a:solidFill>
            </a:endParaRPr>
          </a:p>
        </p:txBody>
      </p:sp>
      <p:sp>
        <p:nvSpPr>
          <p:cNvPr id="31" name="Arc 30">
            <a:extLst>
              <a:ext uri="{FF2B5EF4-FFF2-40B4-BE49-F238E27FC236}">
                <a16:creationId xmlns:a16="http://schemas.microsoft.com/office/drawing/2014/main" id="{1E77D186-28C8-4FEB-A949-A4256483BB38}"/>
              </a:ext>
            </a:extLst>
          </p:cNvPr>
          <p:cNvSpPr/>
          <p:nvPr/>
        </p:nvSpPr>
        <p:spPr>
          <a:xfrm rot="11947455">
            <a:off x="3503613" y="1927225"/>
            <a:ext cx="4416425" cy="4084638"/>
          </a:xfrm>
          <a:prstGeom prst="arc">
            <a:avLst>
              <a:gd name="adj1" fmla="val 18879520"/>
              <a:gd name="adj2" fmla="val 19970046"/>
            </a:avLst>
          </a:prstGeom>
          <a:ln w="1016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514350" eaLnBrk="1" fontAlgn="auto" hangingPunct="1">
              <a:spcBef>
                <a:spcPts val="0"/>
              </a:spcBef>
              <a:spcAft>
                <a:spcPts val="0"/>
              </a:spcAft>
              <a:defRPr/>
            </a:pPr>
            <a:endParaRPr lang="en-IN" sz="1400">
              <a:solidFill>
                <a:prstClr val="black"/>
              </a:solidFill>
            </a:endParaRPr>
          </a:p>
        </p:txBody>
      </p:sp>
      <p:cxnSp>
        <p:nvCxnSpPr>
          <p:cNvPr id="32" name="Straight Connector 31">
            <a:extLst>
              <a:ext uri="{FF2B5EF4-FFF2-40B4-BE49-F238E27FC236}">
                <a16:creationId xmlns:a16="http://schemas.microsoft.com/office/drawing/2014/main" id="{B69C29FA-72A7-4BAD-BC58-CF4AF3D819EB}"/>
              </a:ext>
            </a:extLst>
          </p:cNvPr>
          <p:cNvCxnSpPr>
            <a:cxnSpLocks/>
          </p:cNvCxnSpPr>
          <p:nvPr/>
        </p:nvCxnSpPr>
        <p:spPr>
          <a:xfrm>
            <a:off x="8250238" y="3068638"/>
            <a:ext cx="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D29D1F-12AD-4E29-A756-C037DF8F54ED}"/>
              </a:ext>
            </a:extLst>
          </p:cNvPr>
          <p:cNvCxnSpPr>
            <a:cxnSpLocks/>
          </p:cNvCxnSpPr>
          <p:nvPr/>
        </p:nvCxnSpPr>
        <p:spPr>
          <a:xfrm>
            <a:off x="5014913" y="3071813"/>
            <a:ext cx="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8463" name="TextBox 33">
            <a:extLst>
              <a:ext uri="{FF2B5EF4-FFF2-40B4-BE49-F238E27FC236}">
                <a16:creationId xmlns:a16="http://schemas.microsoft.com/office/drawing/2014/main" id="{1E989AD9-2033-434D-B2FC-79B461024B68}"/>
              </a:ext>
            </a:extLst>
          </p:cNvPr>
          <p:cNvSpPr txBox="1">
            <a:spLocks noChangeArrowheads="1"/>
          </p:cNvSpPr>
          <p:nvPr/>
        </p:nvSpPr>
        <p:spPr bwMode="auto">
          <a:xfrm>
            <a:off x="7277100" y="3084513"/>
            <a:ext cx="187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000">
                <a:solidFill>
                  <a:srgbClr val="000000"/>
                </a:solidFill>
                <a:latin typeface="Calibri" panose="020F0502020204030204" pitchFamily="34" charset="0"/>
              </a:rPr>
              <a:t>Fire–Water (Pitta) time</a:t>
            </a:r>
          </a:p>
        </p:txBody>
      </p:sp>
      <p:sp>
        <p:nvSpPr>
          <p:cNvPr id="18464" name="TextBox 34">
            <a:extLst>
              <a:ext uri="{FF2B5EF4-FFF2-40B4-BE49-F238E27FC236}">
                <a16:creationId xmlns:a16="http://schemas.microsoft.com/office/drawing/2014/main" id="{E77FD90F-48D9-4D10-9DE9-505224BE65CD}"/>
              </a:ext>
            </a:extLst>
          </p:cNvPr>
          <p:cNvSpPr txBox="1">
            <a:spLocks noChangeArrowheads="1"/>
          </p:cNvSpPr>
          <p:nvPr/>
        </p:nvSpPr>
        <p:spPr bwMode="auto">
          <a:xfrm>
            <a:off x="3784600" y="2998788"/>
            <a:ext cx="187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000">
                <a:solidFill>
                  <a:srgbClr val="000000"/>
                </a:solidFill>
                <a:latin typeface="Calibri" panose="020F0502020204030204" pitchFamily="34" charset="0"/>
              </a:rPr>
              <a:t>Fire–Water (Pitta) time</a:t>
            </a:r>
          </a:p>
        </p:txBody>
      </p:sp>
      <p:sp>
        <p:nvSpPr>
          <p:cNvPr id="18465" name="TextBox 35">
            <a:extLst>
              <a:ext uri="{FF2B5EF4-FFF2-40B4-BE49-F238E27FC236}">
                <a16:creationId xmlns:a16="http://schemas.microsoft.com/office/drawing/2014/main" id="{3531D012-C7AE-4B04-B9A2-327C47EE0808}"/>
              </a:ext>
            </a:extLst>
          </p:cNvPr>
          <p:cNvSpPr txBox="1">
            <a:spLocks noChangeArrowheads="1"/>
          </p:cNvSpPr>
          <p:nvPr/>
        </p:nvSpPr>
        <p:spPr bwMode="auto">
          <a:xfrm>
            <a:off x="6435725" y="1501775"/>
            <a:ext cx="2127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000">
                <a:solidFill>
                  <a:srgbClr val="000000"/>
                </a:solidFill>
                <a:latin typeface="Calibri" panose="020F0502020204030204" pitchFamily="34" charset="0"/>
              </a:rPr>
              <a:t>Earth–Water          (Kapha) time</a:t>
            </a:r>
          </a:p>
        </p:txBody>
      </p:sp>
      <p:sp>
        <p:nvSpPr>
          <p:cNvPr id="18466" name="TextBox 36">
            <a:extLst>
              <a:ext uri="{FF2B5EF4-FFF2-40B4-BE49-F238E27FC236}">
                <a16:creationId xmlns:a16="http://schemas.microsoft.com/office/drawing/2014/main" id="{40E705F6-CA95-4B2A-805D-38FA828B15A8}"/>
              </a:ext>
            </a:extLst>
          </p:cNvPr>
          <p:cNvSpPr txBox="1">
            <a:spLocks noChangeArrowheads="1"/>
          </p:cNvSpPr>
          <p:nvPr/>
        </p:nvSpPr>
        <p:spPr bwMode="auto">
          <a:xfrm>
            <a:off x="4645025" y="4721225"/>
            <a:ext cx="200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000">
                <a:solidFill>
                  <a:srgbClr val="000000"/>
                </a:solidFill>
                <a:latin typeface="Calibri" panose="020F0502020204030204" pitchFamily="34" charset="0"/>
              </a:rPr>
              <a:t>Earth–Water          (Kapha) time</a:t>
            </a:r>
          </a:p>
        </p:txBody>
      </p:sp>
      <p:sp>
        <p:nvSpPr>
          <p:cNvPr id="18467" name="TextBox 37">
            <a:extLst>
              <a:ext uri="{FF2B5EF4-FFF2-40B4-BE49-F238E27FC236}">
                <a16:creationId xmlns:a16="http://schemas.microsoft.com/office/drawing/2014/main" id="{80F35CE5-30B5-49E5-A734-8C0FCE96F9F6}"/>
              </a:ext>
            </a:extLst>
          </p:cNvPr>
          <p:cNvSpPr txBox="1">
            <a:spLocks noChangeArrowheads="1"/>
          </p:cNvSpPr>
          <p:nvPr/>
        </p:nvSpPr>
        <p:spPr bwMode="auto">
          <a:xfrm>
            <a:off x="6543675" y="4679950"/>
            <a:ext cx="1878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000">
                <a:solidFill>
                  <a:srgbClr val="000000"/>
                </a:solidFill>
                <a:latin typeface="Calibri" panose="020F0502020204030204" pitchFamily="34" charset="0"/>
              </a:rPr>
              <a:t>Air–Space (Vata) time</a:t>
            </a:r>
          </a:p>
        </p:txBody>
      </p:sp>
      <p:sp>
        <p:nvSpPr>
          <p:cNvPr id="18468" name="TextBox 38">
            <a:extLst>
              <a:ext uri="{FF2B5EF4-FFF2-40B4-BE49-F238E27FC236}">
                <a16:creationId xmlns:a16="http://schemas.microsoft.com/office/drawing/2014/main" id="{790BD78C-2D72-400A-8C01-3E817D59B896}"/>
              </a:ext>
            </a:extLst>
          </p:cNvPr>
          <p:cNvSpPr txBox="1">
            <a:spLocks noChangeArrowheads="1"/>
          </p:cNvSpPr>
          <p:nvPr/>
        </p:nvSpPr>
        <p:spPr bwMode="auto">
          <a:xfrm>
            <a:off x="4660900" y="1462088"/>
            <a:ext cx="17700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000">
                <a:solidFill>
                  <a:srgbClr val="000000"/>
                </a:solidFill>
                <a:latin typeface="Calibri" panose="020F0502020204030204" pitchFamily="34" charset="0"/>
              </a:rPr>
              <a:t>Air–Space (Vata) time</a:t>
            </a:r>
          </a:p>
        </p:txBody>
      </p:sp>
      <p:cxnSp>
        <p:nvCxnSpPr>
          <p:cNvPr id="54" name="Straight Connector 53">
            <a:extLst>
              <a:ext uri="{FF2B5EF4-FFF2-40B4-BE49-F238E27FC236}">
                <a16:creationId xmlns:a16="http://schemas.microsoft.com/office/drawing/2014/main" id="{1ACB1933-EF33-4577-B6E7-70C1B23D7461}"/>
              </a:ext>
            </a:extLst>
          </p:cNvPr>
          <p:cNvCxnSpPr>
            <a:cxnSpLocks/>
            <a:endCxn id="18438" idx="3"/>
          </p:cNvCxnSpPr>
          <p:nvPr/>
        </p:nvCxnSpPr>
        <p:spPr>
          <a:xfrm>
            <a:off x="3543300" y="3503613"/>
            <a:ext cx="209550" cy="317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0623683-82C0-4D02-B241-CB69F1E8E528}"/>
              </a:ext>
            </a:extLst>
          </p:cNvPr>
          <p:cNvCxnSpPr>
            <a:cxnSpLocks/>
          </p:cNvCxnSpPr>
          <p:nvPr/>
        </p:nvCxnSpPr>
        <p:spPr>
          <a:xfrm flipV="1">
            <a:off x="8693150" y="3592513"/>
            <a:ext cx="171450" cy="317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3095</Words>
  <Application>Microsoft Office PowerPoint</Application>
  <PresentationFormat>Widescreen</PresentationFormat>
  <Paragraphs>498</Paragraphs>
  <Slides>33</Slides>
  <Notes>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Kruti Dev 010</vt:lpstr>
      <vt:lpstr>Symbol</vt:lpstr>
      <vt:lpstr>Times New Roman</vt:lpstr>
      <vt:lpstr>Wingdings</vt:lpstr>
      <vt:lpstr>UHV Theme 2022</vt:lpstr>
      <vt:lpstr>Lecture 12 Program for Self-regulation and Health</vt:lpstr>
      <vt:lpstr>PowerPoint Presentation</vt:lpstr>
      <vt:lpstr>PowerPoint Presentation</vt:lpstr>
      <vt:lpstr>PowerPoint Presentation</vt:lpstr>
      <vt:lpstr>PowerPoint Presentation</vt:lpstr>
      <vt:lpstr>Program</vt:lpstr>
      <vt:lpstr>Intake</vt:lpstr>
      <vt:lpstr>Routine</vt:lpstr>
      <vt:lpstr>Understanding the Circadian Rhythm can help us setup a Harmonious Daily Routine</vt:lpstr>
      <vt:lpstr>Labour       Exercise</vt:lpstr>
      <vt:lpstr>Postures      Breathing</vt:lpstr>
      <vt:lpstr>Medicine</vt:lpstr>
      <vt:lpstr>Program – Priority</vt:lpstr>
      <vt:lpstr>Sum Up</vt:lpstr>
      <vt:lpstr>Self Reflection     </vt:lpstr>
      <vt:lpstr>Practice Session</vt:lpstr>
      <vt:lpstr>Key Points</vt:lpstr>
      <vt:lpstr>PowerPoint Presentation</vt:lpstr>
      <vt:lpstr>PowerPoint Presentation</vt:lpstr>
      <vt:lpstr>PowerPoint Presentation</vt:lpstr>
      <vt:lpstr>Program – Priority</vt:lpstr>
      <vt:lpstr>FAQs for Lecture 12 </vt:lpstr>
      <vt:lpstr>Question(s):      Response</vt:lpstr>
      <vt:lpstr>Question(s):      Response</vt:lpstr>
      <vt:lpstr>Question(s):      Response</vt:lpstr>
      <vt:lpstr>Question(s):      Response</vt:lpstr>
      <vt:lpstr>Question(s):      Response</vt:lpstr>
      <vt:lpstr>Question(s):      Response</vt:lpstr>
      <vt:lpstr>Question(s):      Response</vt:lpstr>
      <vt:lpstr>Q&amp;A at end of Module 1 &amp; 2 [22-01-2021]</vt:lpstr>
      <vt:lpstr>Nurturing the Body – e.g., Food</vt:lpstr>
      <vt:lpstr>Protection of the Body – e.g., Clothes</vt:lpstr>
      <vt:lpstr>Right Utilisation of the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2025-03-12T17:06:47Z</dcterms:modified>
</cp:coreProperties>
</file>